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sldIdLst>
    <p:sldId id="257" r:id="rId2"/>
    <p:sldId id="258" r:id="rId3"/>
    <p:sldId id="259" r:id="rId4"/>
    <p:sldId id="260" r:id="rId5"/>
    <p:sldId id="261" r:id="rId6"/>
    <p:sldId id="315" r:id="rId7"/>
    <p:sldId id="316" r:id="rId8"/>
    <p:sldId id="317" r:id="rId9"/>
    <p:sldId id="318" r:id="rId10"/>
    <p:sldId id="319" r:id="rId11"/>
    <p:sldId id="263" r:id="rId12"/>
    <p:sldId id="266" r:id="rId13"/>
    <p:sldId id="269" r:id="rId14"/>
    <p:sldId id="312" r:id="rId15"/>
    <p:sldId id="314" r:id="rId16"/>
    <p:sldId id="281" r:id="rId17"/>
    <p:sldId id="282" r:id="rId18"/>
    <p:sldId id="296" r:id="rId19"/>
    <p:sldId id="313" r:id="rId20"/>
    <p:sldId id="297" r:id="rId21"/>
    <p:sldId id="298" r:id="rId22"/>
    <p:sldId id="301" r:id="rId23"/>
    <p:sldId id="302" r:id="rId24"/>
    <p:sldId id="307" r:id="rId25"/>
    <p:sldId id="324" r:id="rId26"/>
    <p:sldId id="320" r:id="rId27"/>
    <p:sldId id="321" r:id="rId28"/>
    <p:sldId id="322" r:id="rId29"/>
    <p:sldId id="326" r:id="rId30"/>
    <p:sldId id="327" r:id="rId31"/>
    <p:sldId id="32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2" autoAdjust="0"/>
    <p:restoredTop sz="94660"/>
  </p:normalViewPr>
  <p:slideViewPr>
    <p:cSldViewPr>
      <p:cViewPr>
        <p:scale>
          <a:sx n="106" d="100"/>
          <a:sy n="106" d="100"/>
        </p:scale>
        <p:origin x="480" y="6"/>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49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451F80-5543-4F91-9A94-1B44257EC29F}" type="datetimeFigureOut">
              <a:rPr lang="en-US" smtClean="0"/>
              <a:pPr/>
              <a:t>4/17/2019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7842BA-20A8-431E-AFB8-9DA1DE279501}" type="slidenum">
              <a:rPr lang="en-US" smtClean="0"/>
              <a:pPr/>
              <a:t>‹#›</a:t>
            </a:fld>
            <a:endParaRPr lang="en-US"/>
          </a:p>
        </p:txBody>
      </p:sp>
    </p:spTree>
    <p:extLst>
      <p:ext uri="{BB962C8B-B14F-4D97-AF65-F5344CB8AC3E}">
        <p14:creationId xmlns:p14="http://schemas.microsoft.com/office/powerpoint/2010/main" val="1192255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A45843A-C667-4222-9E04-74A181856AED}" type="slidenum">
              <a:rPr lang="en-US">
                <a:solidFill>
                  <a:prstClr val="black"/>
                </a:solidFill>
              </a:rPr>
              <a:pPr/>
              <a:t>3</a:t>
            </a:fld>
            <a:endParaRPr lang="en-US">
              <a:solidFill>
                <a:prstClr val="black"/>
              </a:solidFill>
            </a:endParaRPr>
          </a:p>
        </p:txBody>
      </p:sp>
      <p:sp>
        <p:nvSpPr>
          <p:cNvPr id="57347" name="Rectangle 2"/>
          <p:cNvSpPr>
            <a:spLocks noGrp="1" noRot="1" noChangeAspect="1" noChangeArrowheads="1" noTextEdit="1"/>
          </p:cNvSpPr>
          <p:nvPr>
            <p:ph type="sldImg"/>
          </p:nvPr>
        </p:nvSpPr>
        <p:spPr>
          <a:xfrm>
            <a:off x="381000" y="685800"/>
            <a:ext cx="6096000" cy="3429000"/>
          </a:xfrm>
          <a:ln/>
        </p:spPr>
      </p:sp>
      <p:sp>
        <p:nvSpPr>
          <p:cNvPr id="57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0201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C93B54DA-D212-45B0-AFBB-FC75C8260A47}" type="slidenum">
              <a:rPr lang="en-US">
                <a:solidFill>
                  <a:prstClr val="black"/>
                </a:solidFill>
              </a:rPr>
              <a:pPr/>
              <a:t>16</a:t>
            </a:fld>
            <a:endParaRPr lang="en-US">
              <a:solidFill>
                <a:prstClr val="black"/>
              </a:solidFill>
            </a:endParaRPr>
          </a:p>
        </p:txBody>
      </p:sp>
      <p:sp>
        <p:nvSpPr>
          <p:cNvPr id="58371" name="Rectangle 2"/>
          <p:cNvSpPr>
            <a:spLocks noGrp="1" noRot="1" noChangeAspect="1" noChangeArrowheads="1" noTextEdit="1"/>
          </p:cNvSpPr>
          <p:nvPr>
            <p:ph type="sldImg"/>
          </p:nvPr>
        </p:nvSpPr>
        <p:spPr>
          <a:xfrm>
            <a:off x="381000" y="685800"/>
            <a:ext cx="6096000" cy="3429000"/>
          </a:xfrm>
          <a:ln/>
        </p:spPr>
      </p:sp>
      <p:sp>
        <p:nvSpPr>
          <p:cNvPr id="583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57886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A9D9C1E-2ADE-4C40-AF94-2EC59A8BCA50}" type="slidenum">
              <a:rPr lang="en-US">
                <a:solidFill>
                  <a:prstClr val="black"/>
                </a:solidFill>
              </a:rPr>
              <a:pPr/>
              <a:t>17</a:t>
            </a:fld>
            <a:endParaRPr lang="en-US">
              <a:solidFill>
                <a:prstClr val="black"/>
              </a:solidFill>
            </a:endParaRPr>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39684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EAFB145C-50CD-491D-8462-85F1CC5F0A62}" type="slidenum">
              <a:rPr lang="en-US">
                <a:solidFill>
                  <a:prstClr val="black"/>
                </a:solidFill>
              </a:rPr>
              <a:pPr/>
              <a:t>18</a:t>
            </a:fld>
            <a:endParaRPr lang="en-US">
              <a:solidFill>
                <a:prstClr val="black"/>
              </a:solidFill>
            </a:endParaRPr>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37790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8F5EC2DD-CF93-40FF-B88E-D01EFC4BBAF6}" type="slidenum">
              <a:rPr lang="en-US">
                <a:solidFill>
                  <a:prstClr val="black"/>
                </a:solidFill>
              </a:rPr>
              <a:pPr/>
              <a:t>20</a:t>
            </a:fld>
            <a:endParaRPr lang="en-US">
              <a:solidFill>
                <a:prstClr val="black"/>
              </a:solidFill>
            </a:endParaRPr>
          </a:p>
        </p:txBody>
      </p:sp>
      <p:sp>
        <p:nvSpPr>
          <p:cNvPr id="74755" name="Rectangle 2"/>
          <p:cNvSpPr>
            <a:spLocks noGrp="1" noRot="1" noChangeAspect="1" noChangeArrowheads="1" noTextEdit="1"/>
          </p:cNvSpPr>
          <p:nvPr>
            <p:ph type="sldImg"/>
          </p:nvPr>
        </p:nvSpPr>
        <p:spPr>
          <a:xfrm>
            <a:off x="381000" y="685800"/>
            <a:ext cx="6096000" cy="3429000"/>
          </a:xfrm>
          <a:ln/>
        </p:spPr>
      </p:sp>
      <p:sp>
        <p:nvSpPr>
          <p:cNvPr id="747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15448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C5074961-CF7C-4C80-9B6E-AB8521A02CF4}" type="slidenum">
              <a:rPr lang="en-US">
                <a:solidFill>
                  <a:prstClr val="black"/>
                </a:solidFill>
              </a:rPr>
              <a:pPr/>
              <a:t>21</a:t>
            </a:fld>
            <a:endParaRPr lang="en-US">
              <a:solidFill>
                <a:prstClr val="black"/>
              </a:solidFill>
            </a:endParaRPr>
          </a:p>
        </p:txBody>
      </p:sp>
      <p:sp>
        <p:nvSpPr>
          <p:cNvPr id="75779" name="Rectangle 2"/>
          <p:cNvSpPr>
            <a:spLocks noGrp="1" noRot="1" noChangeAspect="1" noChangeArrowheads="1" noTextEdit="1"/>
          </p:cNvSpPr>
          <p:nvPr>
            <p:ph type="sldImg"/>
          </p:nvPr>
        </p:nvSpPr>
        <p:spPr>
          <a:xfrm>
            <a:off x="381000" y="685800"/>
            <a:ext cx="6096000" cy="3429000"/>
          </a:xfrm>
          <a:ln/>
        </p:spPr>
      </p:sp>
      <p:sp>
        <p:nvSpPr>
          <p:cNvPr id="75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69647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24DBFE26-497F-4055-AFAB-5A2F80F3755F}" type="slidenum">
              <a:rPr lang="en-US">
                <a:solidFill>
                  <a:prstClr val="black"/>
                </a:solidFill>
              </a:rPr>
              <a:pPr/>
              <a:t>22</a:t>
            </a:fld>
            <a:endParaRPr lang="en-US">
              <a:solidFill>
                <a:prstClr val="black"/>
              </a:solidFill>
            </a:endParaRPr>
          </a:p>
        </p:txBody>
      </p:sp>
      <p:sp>
        <p:nvSpPr>
          <p:cNvPr id="77827" name="Rectangle 2"/>
          <p:cNvSpPr>
            <a:spLocks noGrp="1" noRot="1" noChangeAspect="1" noChangeArrowheads="1" noTextEdit="1"/>
          </p:cNvSpPr>
          <p:nvPr>
            <p:ph type="sldImg"/>
          </p:nvPr>
        </p:nvSpPr>
        <p:spPr>
          <a:xfrm>
            <a:off x="381000" y="685800"/>
            <a:ext cx="6096000" cy="3429000"/>
          </a:xfrm>
          <a:ln/>
        </p:spPr>
      </p:sp>
      <p:sp>
        <p:nvSpPr>
          <p:cNvPr id="778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52823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D539B91D-87D4-4431-A11F-4ED8D858E841}" type="slidenum">
              <a:rPr lang="en-US">
                <a:solidFill>
                  <a:prstClr val="black"/>
                </a:solidFill>
              </a:rPr>
              <a:pPr/>
              <a:t>23</a:t>
            </a:fld>
            <a:endParaRPr lang="en-US">
              <a:solidFill>
                <a:prstClr val="black"/>
              </a:solidFill>
            </a:endParaRPr>
          </a:p>
        </p:txBody>
      </p:sp>
      <p:sp>
        <p:nvSpPr>
          <p:cNvPr id="78851" name="Rectangle 2"/>
          <p:cNvSpPr>
            <a:spLocks noGrp="1" noRot="1" noChangeAspect="1" noChangeArrowheads="1" noTextEdit="1"/>
          </p:cNvSpPr>
          <p:nvPr>
            <p:ph type="sldImg"/>
          </p:nvPr>
        </p:nvSpPr>
        <p:spPr>
          <a:xfrm>
            <a:off x="381000" y="685800"/>
            <a:ext cx="6096000" cy="3429000"/>
          </a:xfrm>
          <a:ln/>
        </p:spPr>
      </p:sp>
      <p:sp>
        <p:nvSpPr>
          <p:cNvPr id="78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24569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F2985307-2484-46E3-B18D-AB73E5DF5FE0}" type="slidenum">
              <a:rPr lang="en-US">
                <a:solidFill>
                  <a:prstClr val="black"/>
                </a:solidFill>
              </a:rPr>
              <a:pPr/>
              <a:t>24</a:t>
            </a:fld>
            <a:endParaRPr lang="en-US">
              <a:solidFill>
                <a:prstClr val="black"/>
              </a:solidFill>
            </a:endParaRPr>
          </a:p>
        </p:txBody>
      </p:sp>
      <p:sp>
        <p:nvSpPr>
          <p:cNvPr id="83971" name="Rectangle 2"/>
          <p:cNvSpPr>
            <a:spLocks noGrp="1" noRot="1" noChangeAspect="1" noChangeArrowheads="1" noTextEdit="1"/>
          </p:cNvSpPr>
          <p:nvPr>
            <p:ph type="sldImg"/>
          </p:nvPr>
        </p:nvSpPr>
        <p:spPr>
          <a:xfrm>
            <a:off x="381000" y="685800"/>
            <a:ext cx="6096000" cy="3429000"/>
          </a:xfrm>
          <a:ln/>
        </p:spPr>
      </p:sp>
      <p:sp>
        <p:nvSpPr>
          <p:cNvPr id="839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51145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FD8D0C-196E-4247-BD54-AB8EA58B18E5}" type="slidenum">
              <a:rPr lang="en-US" smtClean="0">
                <a:solidFill>
                  <a:srgbClr val="FFFFFF"/>
                </a:solidFill>
              </a:rPr>
              <a:pPr>
                <a:defRPr/>
              </a:pPr>
              <a:t>‹#›</a:t>
            </a:fld>
            <a:endParaRPr lang="en-US">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FCD169-C221-4832-8184-E06A3BB20473}" type="slidenum">
              <a:rPr lang="en-US" smtClean="0">
                <a:solidFill>
                  <a:srgbClr val="FFFFFF"/>
                </a:solidFill>
              </a:rPr>
              <a:pPr>
                <a:defRPr/>
              </a:pPr>
              <a:t>‹#›</a:t>
            </a:fld>
            <a:endParaRPr lang="en-US">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8DD4D1-3AED-4BF9-94BE-12D4CF228D79}" type="slidenum">
              <a:rPr lang="en-US" smtClean="0">
                <a:solidFill>
                  <a:srgbClr val="FFFFFF"/>
                </a:solidFill>
              </a:rPr>
              <a:pPr>
                <a:defRPr/>
              </a:pPr>
              <a:t>‹#›</a:t>
            </a:fld>
            <a:endParaRPr lang="en-US">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FBC9B1-FBF1-4329-A470-A0873CFED23B}" type="slidenum">
              <a:rPr lang="en-US" smtClean="0">
                <a:solidFill>
                  <a:srgbClr val="FFFFFF"/>
                </a:solidFill>
              </a:rPr>
              <a:pPr>
                <a:defRPr/>
              </a:pPr>
              <a:t>‹#›</a:t>
            </a:fld>
            <a:endParaRPr lang="en-US">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DC3A7E-246D-4082-802A-CA18CAFA2391}" type="slidenum">
              <a:rPr lang="en-US" smtClean="0">
                <a:solidFill>
                  <a:srgbClr val="FFFFFF"/>
                </a:solidFill>
              </a:rPr>
              <a:pPr>
                <a:defRPr/>
              </a:pPr>
              <a:t>‹#›</a:t>
            </a:fld>
            <a:endParaRPr lang="en-US">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BB8097-9E49-4083-A821-3EE33E12369C}" type="slidenum">
              <a:rPr lang="en-US" smtClean="0">
                <a:solidFill>
                  <a:srgbClr val="FFFFFF"/>
                </a:solidFill>
              </a:rPr>
              <a:pPr>
                <a:defRPr/>
              </a:pPr>
              <a:t>‹#›</a:t>
            </a:fld>
            <a:endParaRPr lang="en-US">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8FBC224-A04C-40A5-A4A7-C6363859A923}" type="slidenum">
              <a:rPr lang="en-US" smtClean="0">
                <a:solidFill>
                  <a:srgbClr val="FFFFFF"/>
                </a:solidFill>
              </a:rPr>
              <a:pPr>
                <a:defRPr/>
              </a:pPr>
              <a:t>‹#›</a:t>
            </a:fld>
            <a:endParaRPr lang="en-US">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6B0889-DF17-473F-A4F8-92176EE599C2}" type="slidenum">
              <a:rPr lang="en-US" smtClean="0">
                <a:solidFill>
                  <a:srgbClr val="FFFFFF"/>
                </a:solidFill>
              </a:rPr>
              <a:pPr>
                <a:defRPr/>
              </a:pPr>
              <a:t>‹#›</a:t>
            </a:fld>
            <a:endParaRPr lang="en-US">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5F133C5-896A-4C87-BFF7-30D64DD61437}" type="slidenum">
              <a:rPr lang="en-US" smtClean="0">
                <a:solidFill>
                  <a:srgbClr val="FFFFFF"/>
                </a:solidFill>
              </a:rPr>
              <a:pPr>
                <a:defRPr/>
              </a:pPr>
              <a:t>‹#›</a:t>
            </a:fld>
            <a:endParaRPr lang="en-US">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D02816-065E-49FB-8E34-CC04423A79A2}" type="slidenum">
              <a:rPr lang="en-US" smtClean="0">
                <a:solidFill>
                  <a:srgbClr val="FFFFFF"/>
                </a:solidFill>
              </a:rPr>
              <a:pPr>
                <a:defRPr/>
              </a:pPr>
              <a:t>‹#›</a:t>
            </a:fld>
            <a:endParaRPr lang="en-US">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A87895-CFCE-40B5-97B5-C4FC82FC0A82}" type="slidenum">
              <a:rPr lang="en-US" smtClean="0">
                <a:solidFill>
                  <a:srgbClr val="FFFFFF"/>
                </a:solidFill>
              </a:rPr>
              <a:pPr>
                <a:defRPr/>
              </a:pPr>
              <a:t>‹#›</a:t>
            </a:fld>
            <a:endParaRPr lang="en-US">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defRPr>
            </a:lvl1pPr>
          </a:lstStyle>
          <a:p>
            <a:pPr fontAlgn="base">
              <a:spcBef>
                <a:spcPct val="0"/>
              </a:spcBef>
              <a:spcAft>
                <a:spcPct val="0"/>
              </a:spcAft>
              <a:defRPr/>
            </a:pPr>
            <a:endParaRPr lang="en-US">
              <a:solidFill>
                <a:srgbClr val="FFFFFF"/>
              </a:solidFill>
            </a:endParaRPr>
          </a:p>
        </p:txBody>
      </p:sp>
      <p:sp>
        <p:nvSpPr>
          <p:cNvPr id="174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defRPr>
            </a:lvl1pPr>
          </a:lstStyle>
          <a:p>
            <a:pPr fontAlgn="base">
              <a:spcBef>
                <a:spcPct val="0"/>
              </a:spcBef>
              <a:spcAft>
                <a:spcPct val="0"/>
              </a:spcAft>
              <a:defRPr/>
            </a:pPr>
            <a:endParaRPr lang="en-US">
              <a:solidFill>
                <a:srgbClr val="FFFFFF"/>
              </a:solidFill>
            </a:endParaRPr>
          </a:p>
        </p:txBody>
      </p:sp>
      <p:sp>
        <p:nvSpPr>
          <p:cNvPr id="174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fontAlgn="base">
              <a:spcBef>
                <a:spcPct val="0"/>
              </a:spcBef>
              <a:spcAft>
                <a:spcPct val="0"/>
              </a:spcAft>
              <a:defRPr/>
            </a:pPr>
            <a:fld id="{EEDCE729-93C9-4870-9495-0B852A590F08}" type="slidenum">
              <a:rPr lang="en-US" smtClean="0">
                <a:solidFill>
                  <a:srgbClr val="FFFFFF"/>
                </a:solidFill>
              </a:rPr>
              <a:pPr fontAlgn="base">
                <a:spcBef>
                  <a:spcPct val="0"/>
                </a:spcBef>
                <a:spcAft>
                  <a:spcPct val="0"/>
                </a:spcAft>
                <a:defRPr/>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ideo" Target="https://www.youtube.com/embed/Q2GRHDuGr04"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EncR_T0faK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95300" y="5226773"/>
            <a:ext cx="11201400" cy="1371600"/>
          </a:xfrm>
        </p:spPr>
        <p:txBody>
          <a:bodyPr/>
          <a:lstStyle/>
          <a:p>
            <a:pPr algn="l" eaLnBrk="1" hangingPunct="1"/>
            <a:br>
              <a:rPr lang="en-US" sz="1400" dirty="0">
                <a:solidFill>
                  <a:schemeClr val="tx1"/>
                </a:solidFill>
                <a:latin typeface="Verdana" pitchFamily="34" charset="0"/>
                <a:ea typeface="Verdana" pitchFamily="34" charset="0"/>
                <a:cs typeface="Verdana" pitchFamily="34" charset="0"/>
              </a:rPr>
            </a:br>
            <a:r>
              <a:rPr lang="en-US" sz="1600" dirty="0">
                <a:solidFill>
                  <a:schemeClr val="tx1"/>
                </a:solidFill>
                <a:latin typeface="Verdana" pitchFamily="34" charset="0"/>
                <a:ea typeface="Verdana" pitchFamily="34" charset="0"/>
                <a:cs typeface="Verdana" pitchFamily="34" charset="0"/>
              </a:rPr>
              <a:t>(left) Hitler occupies Paris, 1940</a:t>
            </a:r>
            <a:br>
              <a:rPr lang="en-US" sz="1400" dirty="0">
                <a:solidFill>
                  <a:schemeClr val="tx1"/>
                </a:solidFill>
                <a:latin typeface="Verdana" pitchFamily="34" charset="0"/>
                <a:ea typeface="Verdana" pitchFamily="34" charset="0"/>
                <a:cs typeface="Verdana" pitchFamily="34" charset="0"/>
              </a:rPr>
            </a:br>
            <a:r>
              <a:rPr lang="en-US" sz="1400" dirty="0">
                <a:solidFill>
                  <a:schemeClr val="tx1"/>
                </a:solidFill>
                <a:latin typeface="Verdana" pitchFamily="34" charset="0"/>
                <a:ea typeface="Verdana" pitchFamily="34" charset="0"/>
                <a:cs typeface="Verdana" pitchFamily="34" charset="0"/>
              </a:rPr>
              <a:t>(right) </a:t>
            </a:r>
            <a:r>
              <a:rPr lang="en-US" sz="1600" dirty="0">
                <a:solidFill>
                  <a:schemeClr val="tx1"/>
                </a:solidFill>
                <a:latin typeface="Verdana" pitchFamily="34" charset="0"/>
                <a:ea typeface="Verdana" pitchFamily="34" charset="0"/>
                <a:cs typeface="Verdana" pitchFamily="34" charset="0"/>
              </a:rPr>
              <a:t>Artists in the </a:t>
            </a:r>
            <a:r>
              <a:rPr lang="en-US" sz="1600" i="1" dirty="0">
                <a:solidFill>
                  <a:schemeClr val="tx1"/>
                </a:solidFill>
                <a:latin typeface="Verdana" pitchFamily="34" charset="0"/>
                <a:ea typeface="Verdana" pitchFamily="34" charset="0"/>
                <a:cs typeface="Verdana" pitchFamily="34" charset="0"/>
              </a:rPr>
              <a:t>Artists in Exile</a:t>
            </a:r>
            <a:r>
              <a:rPr lang="en-US" sz="1600" dirty="0">
                <a:solidFill>
                  <a:schemeClr val="tx1"/>
                </a:solidFill>
                <a:latin typeface="Verdana" pitchFamily="34" charset="0"/>
                <a:ea typeface="Verdana" pitchFamily="34" charset="0"/>
                <a:cs typeface="Verdana" pitchFamily="34" charset="0"/>
              </a:rPr>
              <a:t> show at the Pierre Matisse Gallery, New York, March 1942</a:t>
            </a:r>
            <a:br>
              <a:rPr lang="en-US" sz="1600" dirty="0">
                <a:solidFill>
                  <a:schemeClr val="tx1"/>
                </a:solidFill>
                <a:latin typeface="Verdana" pitchFamily="34" charset="0"/>
                <a:ea typeface="Verdana" pitchFamily="34" charset="0"/>
                <a:cs typeface="Verdana" pitchFamily="34" charset="0"/>
              </a:rPr>
            </a:br>
            <a:r>
              <a:rPr lang="en-US" sz="1600" dirty="0">
                <a:solidFill>
                  <a:schemeClr val="tx1"/>
                </a:solidFill>
                <a:latin typeface="Verdana" pitchFamily="34" charset="0"/>
                <a:ea typeface="Verdana" pitchFamily="34" charset="0"/>
                <a:cs typeface="Verdana" pitchFamily="34" charset="0"/>
              </a:rPr>
              <a:t>	</a:t>
            </a:r>
            <a:r>
              <a:rPr lang="en-US" sz="1400" dirty="0">
                <a:solidFill>
                  <a:schemeClr val="tx1"/>
                </a:solidFill>
                <a:latin typeface="Verdana" pitchFamily="34" charset="0"/>
                <a:ea typeface="Verdana" pitchFamily="34" charset="0"/>
                <a:cs typeface="Verdana" pitchFamily="34" charset="0"/>
              </a:rPr>
              <a:t>Left to right, first row: Matta, Ossip Zadkine, Yves Tanguy, Max Ernst, Marc Chagall, Fernand Léger; second 	row: André Breton, Piet Mondrian, André Masson, Amédée Ozenfant, Jacques Lipchitz, Pavel Tchelitchew, Kurt 	</a:t>
            </a:r>
            <a:r>
              <a:rPr lang="en-US" sz="1400" dirty="0" err="1">
                <a:solidFill>
                  <a:schemeClr val="tx1"/>
                </a:solidFill>
                <a:latin typeface="Verdana" pitchFamily="34" charset="0"/>
                <a:ea typeface="Verdana" pitchFamily="34" charset="0"/>
                <a:cs typeface="Verdana" pitchFamily="34" charset="0"/>
              </a:rPr>
              <a:t>Seligmann</a:t>
            </a:r>
            <a:r>
              <a:rPr lang="en-US" sz="1400" dirty="0">
                <a:solidFill>
                  <a:schemeClr val="tx1"/>
                </a:solidFill>
                <a:latin typeface="Verdana" pitchFamily="34" charset="0"/>
                <a:ea typeface="Verdana" pitchFamily="34" charset="0"/>
                <a:cs typeface="Verdana" pitchFamily="34" charset="0"/>
              </a:rPr>
              <a:t>, Eugene Berman</a:t>
            </a:r>
            <a:br>
              <a:rPr lang="en-US" sz="1400" dirty="0">
                <a:solidFill>
                  <a:schemeClr val="tx1"/>
                </a:solidFill>
                <a:latin typeface="Verdana" pitchFamily="34" charset="0"/>
                <a:ea typeface="Verdana" pitchFamily="34" charset="0"/>
                <a:cs typeface="Verdana" pitchFamily="34" charset="0"/>
              </a:rPr>
            </a:br>
            <a:endParaRPr lang="en-US" sz="1400" dirty="0">
              <a:solidFill>
                <a:schemeClr val="tx1"/>
              </a:solidFill>
              <a:latin typeface="Verdana" pitchFamily="34" charset="0"/>
              <a:ea typeface="Verdana" pitchFamily="34" charset="0"/>
              <a:cs typeface="Verdana" pitchFamily="34" charset="0"/>
            </a:endParaRPr>
          </a:p>
        </p:txBody>
      </p:sp>
      <p:pic>
        <p:nvPicPr>
          <p:cNvPr id="60419" name="Picture 4" descr="surrealist_artists_in_exile"/>
          <p:cNvPicPr>
            <a:picLocks noChangeAspect="1" noChangeArrowheads="1"/>
          </p:cNvPicPr>
          <p:nvPr/>
        </p:nvPicPr>
        <p:blipFill>
          <a:blip r:embed="rId2" cstate="print">
            <a:lum bright="22000" contrast="40000"/>
          </a:blip>
          <a:srcRect l="2365" t="2539" r="2365" b="7619"/>
          <a:stretch>
            <a:fillRect/>
          </a:stretch>
        </p:blipFill>
        <p:spPr bwMode="auto">
          <a:xfrm>
            <a:off x="5334000" y="930998"/>
            <a:ext cx="4892675" cy="4295775"/>
          </a:xfrm>
          <a:prstGeom prst="rect">
            <a:avLst/>
          </a:prstGeom>
          <a:noFill/>
          <a:ln w="9525">
            <a:solidFill>
              <a:schemeClr val="tx2"/>
            </a:solidFill>
            <a:miter lim="800000"/>
            <a:headEnd/>
            <a:tailEnd/>
          </a:ln>
        </p:spPr>
      </p:pic>
      <p:pic>
        <p:nvPicPr>
          <p:cNvPr id="60420" name="Picture 5" descr="hitler_paris_1940"/>
          <p:cNvPicPr>
            <a:picLocks noChangeAspect="1" noChangeArrowheads="1"/>
          </p:cNvPicPr>
          <p:nvPr/>
        </p:nvPicPr>
        <p:blipFill>
          <a:blip r:embed="rId3" cstate="print"/>
          <a:srcRect/>
          <a:stretch>
            <a:fillRect/>
          </a:stretch>
        </p:blipFill>
        <p:spPr bwMode="auto">
          <a:xfrm>
            <a:off x="1219200" y="1060841"/>
            <a:ext cx="3080296" cy="3733800"/>
          </a:xfrm>
          <a:prstGeom prst="rect">
            <a:avLst/>
          </a:prstGeom>
          <a:noFill/>
          <a:ln w="9525">
            <a:noFill/>
            <a:miter lim="800000"/>
            <a:headEnd/>
            <a:tailEnd/>
          </a:ln>
        </p:spPr>
      </p:pic>
      <p:sp>
        <p:nvSpPr>
          <p:cNvPr id="2" name="Rectangle 1">
            <a:extLst>
              <a:ext uri="{FF2B5EF4-FFF2-40B4-BE49-F238E27FC236}">
                <a16:creationId xmlns:a16="http://schemas.microsoft.com/office/drawing/2014/main" id="{CBFDBB77-C773-4BB0-A2EF-CBB060DEA387}"/>
              </a:ext>
            </a:extLst>
          </p:cNvPr>
          <p:cNvSpPr/>
          <p:nvPr/>
        </p:nvSpPr>
        <p:spPr>
          <a:xfrm>
            <a:off x="914400" y="228599"/>
            <a:ext cx="10058400" cy="400110"/>
          </a:xfrm>
          <a:prstGeom prst="rect">
            <a:avLst/>
          </a:prstGeom>
        </p:spPr>
        <p:txBody>
          <a:bodyPr wrap="square">
            <a:spAutoFit/>
          </a:bodyPr>
          <a:lstStyle/>
          <a:p>
            <a:r>
              <a:rPr lang="en-US" sz="2000" dirty="0">
                <a:latin typeface="Verdana" pitchFamily="34" charset="0"/>
                <a:ea typeface="Verdana" pitchFamily="34" charset="0"/>
                <a:cs typeface="Verdana" pitchFamily="34" charset="0"/>
              </a:rPr>
              <a:t>THE END OF THE AGE OF EUROPE AND EMERGENCE OF NEW YORK SCHOOL</a:t>
            </a:r>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81200" y="6065838"/>
            <a:ext cx="8229600" cy="715962"/>
          </a:xfrm>
        </p:spPr>
        <p:txBody>
          <a:bodyPr/>
          <a:lstStyle/>
          <a:p>
            <a:pPr eaLnBrk="1" hangingPunct="1"/>
            <a:r>
              <a:rPr lang="en-US" sz="1600" b="1" dirty="0"/>
              <a:t>Jackson Pollock</a:t>
            </a:r>
            <a:r>
              <a:rPr lang="en-US" sz="1600" dirty="0"/>
              <a:t>, </a:t>
            </a:r>
            <a:r>
              <a:rPr lang="en-US" sz="1600" i="1" dirty="0"/>
              <a:t>Number 1, 1950 (Lavender Mist),</a:t>
            </a:r>
            <a:r>
              <a:rPr lang="en-US" sz="1600" dirty="0"/>
              <a:t>1950, oil, enamel, and aluminum on canvas, 7’ 3” x 9’10 “, National Gallery of Art, Washington, D.C.</a:t>
            </a:r>
          </a:p>
        </p:txBody>
      </p:sp>
      <p:pic>
        <p:nvPicPr>
          <p:cNvPr id="73730" name="Picture 2" descr="http://www.jackson-pollock.org/images/paintings/lavender-mist.jpg"/>
          <p:cNvPicPr>
            <a:picLocks noChangeAspect="1" noChangeArrowheads="1"/>
          </p:cNvPicPr>
          <p:nvPr/>
        </p:nvPicPr>
        <p:blipFill>
          <a:blip r:embed="rId2" cstate="print"/>
          <a:srcRect/>
          <a:stretch>
            <a:fillRect/>
          </a:stretch>
        </p:blipFill>
        <p:spPr bwMode="auto">
          <a:xfrm>
            <a:off x="2209800" y="228600"/>
            <a:ext cx="7850464" cy="5852160"/>
          </a:xfrm>
          <a:prstGeom prst="rect">
            <a:avLst/>
          </a:prstGeom>
          <a:noFill/>
          <a:ln>
            <a:solidFill>
              <a:schemeClr val="tx1"/>
            </a:solidFill>
          </a:ln>
        </p:spPr>
      </p:pic>
    </p:spTree>
    <p:extLst>
      <p:ext uri="{BB962C8B-B14F-4D97-AF65-F5344CB8AC3E}">
        <p14:creationId xmlns:p14="http://schemas.microsoft.com/office/powerpoint/2010/main" val="1482052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0" y="5029200"/>
            <a:ext cx="4800600" cy="1325562"/>
          </a:xfrm>
        </p:spPr>
        <p:txBody>
          <a:bodyPr/>
          <a:lstStyle/>
          <a:p>
            <a:pPr algn="l"/>
            <a:r>
              <a:rPr lang="en-US" sz="1600" dirty="0"/>
              <a:t>(above) </a:t>
            </a:r>
            <a:r>
              <a:rPr lang="en-US" sz="1600" b="1" dirty="0"/>
              <a:t>Willem de Kooning</a:t>
            </a:r>
            <a:r>
              <a:rPr lang="en-US" sz="1600" dirty="0"/>
              <a:t> making an early study for </a:t>
            </a:r>
            <a:r>
              <a:rPr lang="en-US" sz="1600" i="1" dirty="0"/>
              <a:t>Woman I</a:t>
            </a:r>
            <a:r>
              <a:rPr lang="en-US" sz="1600" dirty="0"/>
              <a:t>, c.1950</a:t>
            </a:r>
            <a:br>
              <a:rPr lang="en-US" sz="1600" dirty="0"/>
            </a:br>
            <a:br>
              <a:rPr lang="en-US" sz="1600" dirty="0"/>
            </a:br>
            <a:r>
              <a:rPr lang="en-US" sz="1600" dirty="0"/>
              <a:t>(right) </a:t>
            </a:r>
            <a:r>
              <a:rPr lang="en-US" sz="1600" i="1" dirty="0"/>
              <a:t>Woman I</a:t>
            </a:r>
            <a:r>
              <a:rPr lang="en-US" sz="1600" dirty="0"/>
              <a:t>, oil on canvas, 1950-2, 6' 3 7/8" x 58“ Abstract Expressionist Action Painting</a:t>
            </a:r>
          </a:p>
        </p:txBody>
      </p:sp>
      <p:pic>
        <p:nvPicPr>
          <p:cNvPr id="6147" name="Picture 3" descr="de_kooning_painting_woman_1"/>
          <p:cNvPicPr>
            <a:picLocks noGrp="1" noChangeAspect="1" noChangeArrowheads="1"/>
          </p:cNvPicPr>
          <p:nvPr>
            <p:ph idx="1"/>
          </p:nvPr>
        </p:nvPicPr>
        <p:blipFill>
          <a:blip r:embed="rId2" cstate="print"/>
          <a:srcRect/>
          <a:stretch>
            <a:fillRect/>
          </a:stretch>
        </p:blipFill>
        <p:spPr>
          <a:xfrm>
            <a:off x="762000" y="1447800"/>
            <a:ext cx="3166533" cy="3352800"/>
          </a:xfrm>
          <a:noFill/>
          <a:ln>
            <a:solidFill>
              <a:schemeClr val="tx2"/>
            </a:solidFill>
          </a:ln>
        </p:spPr>
      </p:pic>
      <p:sp>
        <p:nvSpPr>
          <p:cNvPr id="2" name="Rectangle 1">
            <a:extLst>
              <a:ext uri="{FF2B5EF4-FFF2-40B4-BE49-F238E27FC236}">
                <a16:creationId xmlns:a16="http://schemas.microsoft.com/office/drawing/2014/main" id="{4E27A4CC-AB1D-4E31-840B-82636D918174}"/>
              </a:ext>
            </a:extLst>
          </p:cNvPr>
          <p:cNvSpPr/>
          <p:nvPr/>
        </p:nvSpPr>
        <p:spPr>
          <a:xfrm>
            <a:off x="381000" y="609600"/>
            <a:ext cx="4631396" cy="369332"/>
          </a:xfrm>
          <a:prstGeom prst="rect">
            <a:avLst/>
          </a:prstGeom>
        </p:spPr>
        <p:txBody>
          <a:bodyPr wrap="none">
            <a:spAutoFit/>
          </a:bodyPr>
          <a:lstStyle/>
          <a:p>
            <a:r>
              <a:rPr lang="en-US" dirty="0"/>
              <a:t>"Flesh is the reason oil paint was invented."</a:t>
            </a:r>
          </a:p>
        </p:txBody>
      </p:sp>
      <p:pic>
        <p:nvPicPr>
          <p:cNvPr id="3" name="Picture 2">
            <a:extLst>
              <a:ext uri="{FF2B5EF4-FFF2-40B4-BE49-F238E27FC236}">
                <a16:creationId xmlns:a16="http://schemas.microsoft.com/office/drawing/2014/main" id="{76BEBC69-4143-443C-B065-9F974D29BBE0}"/>
              </a:ext>
            </a:extLst>
          </p:cNvPr>
          <p:cNvPicPr>
            <a:picLocks noChangeAspect="1"/>
          </p:cNvPicPr>
          <p:nvPr/>
        </p:nvPicPr>
        <p:blipFill>
          <a:blip r:embed="rId3"/>
          <a:stretch>
            <a:fillRect/>
          </a:stretch>
        </p:blipFill>
        <p:spPr>
          <a:xfrm>
            <a:off x="6096000" y="164068"/>
            <a:ext cx="4839629" cy="64008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04800" y="4495800"/>
            <a:ext cx="4572000" cy="2296549"/>
          </a:xfrm>
        </p:spPr>
        <p:txBody>
          <a:bodyPr/>
          <a:lstStyle/>
          <a:p>
            <a:pPr algn="l" eaLnBrk="1" hangingPunct="1"/>
            <a:r>
              <a:rPr lang="en-US" sz="1600" b="1" dirty="0"/>
              <a:t>Willem de Kooning</a:t>
            </a:r>
            <a:r>
              <a:rPr lang="en-US" sz="1600" dirty="0"/>
              <a:t>, </a:t>
            </a:r>
            <a:r>
              <a:rPr lang="en-US" sz="1600" i="1" dirty="0"/>
              <a:t>Woman I</a:t>
            </a:r>
            <a:r>
              <a:rPr lang="en-US" sz="1600" dirty="0"/>
              <a:t>, 1950-2</a:t>
            </a:r>
            <a:br>
              <a:rPr lang="en-US" sz="1600" dirty="0"/>
            </a:br>
            <a:br>
              <a:rPr lang="en-US" sz="1600" dirty="0"/>
            </a:br>
            <a:r>
              <a:rPr lang="en-US" sz="1600" dirty="0"/>
              <a:t>(above) </a:t>
            </a:r>
            <a:r>
              <a:rPr lang="en-US" sz="1600" b="1" dirty="0"/>
              <a:t>Venus of Willendorf</a:t>
            </a:r>
            <a:r>
              <a:rPr lang="en-US" sz="1600" dirty="0"/>
              <a:t>, limestone, painted with ochre, 4 3/4 inches, ca. 25,000 years old</a:t>
            </a:r>
          </a:p>
        </p:txBody>
      </p:sp>
      <p:pic>
        <p:nvPicPr>
          <p:cNvPr id="9220" name="Picture 4" descr="de_kooning_willendorf_large"/>
          <p:cNvPicPr>
            <a:picLocks noChangeAspect="1" noChangeArrowheads="1"/>
          </p:cNvPicPr>
          <p:nvPr/>
        </p:nvPicPr>
        <p:blipFill>
          <a:blip r:embed="rId2" cstate="print"/>
          <a:srcRect/>
          <a:stretch>
            <a:fillRect/>
          </a:stretch>
        </p:blipFill>
        <p:spPr bwMode="auto">
          <a:xfrm>
            <a:off x="1219200" y="457200"/>
            <a:ext cx="2066487" cy="3810000"/>
          </a:xfrm>
          <a:prstGeom prst="rect">
            <a:avLst/>
          </a:prstGeom>
          <a:noFill/>
          <a:ln w="9525">
            <a:noFill/>
            <a:miter lim="800000"/>
            <a:headEnd/>
            <a:tailEnd/>
          </a:ln>
        </p:spPr>
      </p:pic>
      <p:pic>
        <p:nvPicPr>
          <p:cNvPr id="7" name="Picture 6">
            <a:extLst>
              <a:ext uri="{FF2B5EF4-FFF2-40B4-BE49-F238E27FC236}">
                <a16:creationId xmlns:a16="http://schemas.microsoft.com/office/drawing/2014/main" id="{E4C5F206-FA33-4142-84B5-F9C54A93A88E}"/>
              </a:ext>
            </a:extLst>
          </p:cNvPr>
          <p:cNvPicPr>
            <a:picLocks noChangeAspect="1"/>
          </p:cNvPicPr>
          <p:nvPr/>
        </p:nvPicPr>
        <p:blipFill>
          <a:blip r:embed="rId3"/>
          <a:stretch>
            <a:fillRect/>
          </a:stretch>
        </p:blipFill>
        <p:spPr>
          <a:xfrm>
            <a:off x="5334000" y="0"/>
            <a:ext cx="5185317"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e_kooning_painting"/>
          <p:cNvPicPr>
            <a:picLocks noChangeAspect="1" noChangeArrowheads="1"/>
          </p:cNvPicPr>
          <p:nvPr/>
        </p:nvPicPr>
        <p:blipFill>
          <a:blip r:embed="rId2" cstate="print"/>
          <a:srcRect/>
          <a:stretch>
            <a:fillRect/>
          </a:stretch>
        </p:blipFill>
        <p:spPr bwMode="auto">
          <a:xfrm>
            <a:off x="990600" y="1343025"/>
            <a:ext cx="4876800" cy="3657600"/>
          </a:xfrm>
          <a:prstGeom prst="rect">
            <a:avLst/>
          </a:prstGeom>
          <a:noFill/>
          <a:ln w="9525">
            <a:noFill/>
            <a:miter lim="800000"/>
            <a:headEnd/>
            <a:tailEnd/>
          </a:ln>
        </p:spPr>
      </p:pic>
      <p:pic>
        <p:nvPicPr>
          <p:cNvPr id="12291" name="Picture 3" descr="DeKooning_in_studio_1964"/>
          <p:cNvPicPr>
            <a:picLocks noChangeAspect="1" noChangeArrowheads="1"/>
          </p:cNvPicPr>
          <p:nvPr/>
        </p:nvPicPr>
        <p:blipFill>
          <a:blip r:embed="rId3" cstate="print"/>
          <a:srcRect/>
          <a:stretch>
            <a:fillRect/>
          </a:stretch>
        </p:blipFill>
        <p:spPr bwMode="auto">
          <a:xfrm>
            <a:off x="6705600" y="128525"/>
            <a:ext cx="4451350" cy="6600949"/>
          </a:xfrm>
          <a:prstGeom prst="rect">
            <a:avLst/>
          </a:prstGeom>
          <a:noFill/>
          <a:ln w="9525">
            <a:noFill/>
            <a:miter lim="800000"/>
            <a:headEnd/>
            <a:tailEnd/>
          </a:ln>
        </p:spPr>
      </p:pic>
      <p:sp>
        <p:nvSpPr>
          <p:cNvPr id="12292" name="Text Box 4"/>
          <p:cNvSpPr txBox="1">
            <a:spLocks noChangeArrowheads="1"/>
          </p:cNvSpPr>
          <p:nvPr/>
        </p:nvSpPr>
        <p:spPr bwMode="auto">
          <a:xfrm>
            <a:off x="1828800" y="5867401"/>
            <a:ext cx="44513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FFFFFF"/>
                </a:solidFill>
              </a:rPr>
              <a:t>De Kooning in studio, Springs, NY, 1960s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ooning_18.jpg"/>
          <p:cNvPicPr>
            <a:picLocks noChangeAspect="1"/>
          </p:cNvPicPr>
          <p:nvPr/>
        </p:nvPicPr>
        <p:blipFill>
          <a:blip r:embed="rId2" cstate="print"/>
          <a:srcRect/>
          <a:stretch>
            <a:fillRect/>
          </a:stretch>
        </p:blipFill>
        <p:spPr>
          <a:xfrm>
            <a:off x="838200" y="0"/>
            <a:ext cx="9782568"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334000"/>
            <a:ext cx="2514600" cy="1143000"/>
          </a:xfrm>
        </p:spPr>
        <p:txBody>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Willem de </a:t>
            </a:r>
            <a:r>
              <a:rPr lang="en-US" sz="1600" dirty="0" err="1">
                <a:latin typeface="Verdana" panose="020B0604030504040204" pitchFamily="34" charset="0"/>
                <a:ea typeface="Verdana" panose="020B0604030504040204" pitchFamily="34" charset="0"/>
                <a:cs typeface="Verdana" panose="020B0604030504040204" pitchFamily="34" charset="0"/>
              </a:rPr>
              <a:t>Kooning</a:t>
            </a:r>
            <a:r>
              <a:rPr lang="en-US" sz="1600" dirty="0">
                <a:latin typeface="Verdana" panose="020B0604030504040204" pitchFamily="34" charset="0"/>
                <a:ea typeface="Verdana" panose="020B0604030504040204" pitchFamily="34" charset="0"/>
                <a:cs typeface="Verdana" panose="020B0604030504040204" pitchFamily="34" charset="0"/>
              </a:rPr>
              <a:t>, </a:t>
            </a:r>
            <a:r>
              <a:rPr lang="en-US" sz="1600" i="1" dirty="0">
                <a:latin typeface="Verdana" panose="020B0604030504040204" pitchFamily="34" charset="0"/>
                <a:ea typeface="Verdana" panose="020B0604030504040204" pitchFamily="34" charset="0"/>
                <a:cs typeface="Verdana" panose="020B0604030504040204" pitchFamily="34" charset="0"/>
              </a:rPr>
              <a:t>Door to the River</a:t>
            </a:r>
            <a:r>
              <a:rPr lang="en-US" sz="1600" dirty="0">
                <a:latin typeface="Verdana" panose="020B0604030504040204" pitchFamily="34" charset="0"/>
                <a:ea typeface="Verdana" panose="020B0604030504040204" pitchFamily="34" charset="0"/>
                <a:cs typeface="Verdana" panose="020B0604030504040204" pitchFamily="34" charset="0"/>
              </a:rPr>
              <a:t>, 1960, oil on linen, 80 × 70 in</a:t>
            </a:r>
          </a:p>
        </p:txBody>
      </p:sp>
      <p:pic>
        <p:nvPicPr>
          <p:cNvPr id="3" name="Picture 2"/>
          <p:cNvPicPr>
            <a:picLocks noChangeAspect="1"/>
          </p:cNvPicPr>
          <p:nvPr/>
        </p:nvPicPr>
        <p:blipFill>
          <a:blip r:embed="rId2" cstate="print"/>
          <a:stretch>
            <a:fillRect/>
          </a:stretch>
        </p:blipFill>
        <p:spPr>
          <a:xfrm>
            <a:off x="4387454" y="76200"/>
            <a:ext cx="5823347" cy="6675120"/>
          </a:xfrm>
          <a:prstGeom prst="rect">
            <a:avLst/>
          </a:prstGeom>
        </p:spPr>
      </p:pic>
    </p:spTree>
    <p:extLst>
      <p:ext uri="{BB962C8B-B14F-4D97-AF65-F5344CB8AC3E}">
        <p14:creationId xmlns:p14="http://schemas.microsoft.com/office/powerpoint/2010/main" val="1496228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2209800" y="1371600"/>
            <a:ext cx="7772400" cy="2609850"/>
          </a:xfrm>
        </p:spPr>
        <p:txBody>
          <a:bodyPr/>
          <a:lstStyle/>
          <a:p>
            <a:pPr eaLnBrk="1" hangingPunct="1"/>
            <a:r>
              <a:rPr lang="en-US" sz="2400" dirty="0"/>
              <a:t>American Abstract Expressionism</a:t>
            </a:r>
            <a:br>
              <a:rPr lang="en-US" sz="2400" dirty="0"/>
            </a:br>
            <a:r>
              <a:rPr lang="en-US" sz="2400" dirty="0"/>
              <a:t>Chromatic Expressionism</a:t>
            </a:r>
            <a:br>
              <a:rPr lang="en-US" sz="2400" dirty="0"/>
            </a:br>
            <a:r>
              <a:rPr lang="en-US" sz="2400" dirty="0"/>
              <a:t>Painters of the Sublime </a:t>
            </a:r>
            <a:br>
              <a:rPr lang="en-US" sz="2400" dirty="0"/>
            </a:br>
            <a:br>
              <a:rPr lang="en-US" sz="2400" dirty="0"/>
            </a:br>
            <a:r>
              <a:rPr lang="en-US" sz="2400" dirty="0"/>
              <a:t>Mark Rothko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81200" y="274638"/>
            <a:ext cx="8229600" cy="639762"/>
          </a:xfrm>
        </p:spPr>
        <p:txBody>
          <a:bodyPr/>
          <a:lstStyle/>
          <a:p>
            <a:pPr eaLnBrk="1" hangingPunct="1"/>
            <a:r>
              <a:rPr lang="en-US" sz="1600" b="1" dirty="0">
                <a:solidFill>
                  <a:srgbClr val="EAEAEA"/>
                </a:solidFill>
              </a:rPr>
              <a:t>Caspar David Friedrich</a:t>
            </a:r>
            <a:r>
              <a:rPr lang="en-US" sz="1600" dirty="0">
                <a:solidFill>
                  <a:srgbClr val="EAEAEA"/>
                </a:solidFill>
              </a:rPr>
              <a:t> (German, </a:t>
            </a:r>
            <a:r>
              <a:rPr lang="de-DE" sz="1600" dirty="0">
                <a:solidFill>
                  <a:srgbClr val="EAEAEA"/>
                </a:solidFill>
              </a:rPr>
              <a:t>1774 -1840)</a:t>
            </a:r>
            <a:r>
              <a:rPr lang="en-US" sz="1600" dirty="0">
                <a:solidFill>
                  <a:srgbClr val="EAEAEA"/>
                </a:solidFill>
              </a:rPr>
              <a:t>, </a:t>
            </a:r>
            <a:r>
              <a:rPr lang="en-US" sz="1600" i="1" dirty="0">
                <a:solidFill>
                  <a:srgbClr val="EAEAEA"/>
                </a:solidFill>
              </a:rPr>
              <a:t>Monk by the Seashore</a:t>
            </a:r>
            <a:r>
              <a:rPr lang="en-US" sz="1600" dirty="0">
                <a:solidFill>
                  <a:srgbClr val="EAEAEA"/>
                </a:solidFill>
              </a:rPr>
              <a:t>, 1809-10, </a:t>
            </a:r>
            <a:r>
              <a:rPr lang="en-US" sz="1600" b="1" dirty="0">
                <a:solidFill>
                  <a:srgbClr val="EAEAEA"/>
                </a:solidFill>
              </a:rPr>
              <a:t>German Romantic Sublime</a:t>
            </a:r>
          </a:p>
        </p:txBody>
      </p:sp>
      <p:pic>
        <p:nvPicPr>
          <p:cNvPr id="25603" name="Picture 3" descr="friedrich_monk_by_sea"/>
          <p:cNvPicPr>
            <a:picLocks noGrp="1" noChangeAspect="1" noChangeArrowheads="1"/>
          </p:cNvPicPr>
          <p:nvPr>
            <p:ph idx="1"/>
          </p:nvPr>
        </p:nvPicPr>
        <p:blipFill>
          <a:blip r:embed="rId3" cstate="print"/>
          <a:srcRect/>
          <a:stretch>
            <a:fillRect/>
          </a:stretch>
        </p:blipFill>
        <p:spPr>
          <a:xfrm>
            <a:off x="3048000" y="1676400"/>
            <a:ext cx="5943600" cy="3835400"/>
          </a:xfrm>
          <a:noFill/>
          <a:ln>
            <a:solidFill>
              <a:srgbClr val="969696"/>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924800" y="5943600"/>
            <a:ext cx="2743200" cy="762000"/>
          </a:xfrm>
        </p:spPr>
        <p:txBody>
          <a:bodyPr/>
          <a:lstStyle/>
          <a:p>
            <a:pPr eaLnBrk="1" hangingPunct="1"/>
            <a:r>
              <a:rPr lang="en-US" sz="1600" b="1" dirty="0">
                <a:solidFill>
                  <a:schemeClr val="bg1">
                    <a:lumMod val="20000"/>
                    <a:lumOff val="80000"/>
                  </a:schemeClr>
                </a:solidFill>
              </a:rPr>
              <a:t>Mark Rothko</a:t>
            </a:r>
            <a:r>
              <a:rPr lang="en-US" sz="1600" dirty="0">
                <a:solidFill>
                  <a:schemeClr val="bg1">
                    <a:lumMod val="20000"/>
                    <a:lumOff val="80000"/>
                  </a:schemeClr>
                </a:solidFill>
              </a:rPr>
              <a:t>, </a:t>
            </a:r>
            <a:r>
              <a:rPr lang="en-US" sz="1600" i="1" dirty="0">
                <a:solidFill>
                  <a:schemeClr val="bg1">
                    <a:lumMod val="20000"/>
                    <a:lumOff val="80000"/>
                  </a:schemeClr>
                </a:solidFill>
              </a:rPr>
              <a:t>No. 14,</a:t>
            </a:r>
            <a:r>
              <a:rPr lang="en-US" sz="1600" dirty="0">
                <a:solidFill>
                  <a:schemeClr val="bg1">
                    <a:lumMod val="20000"/>
                    <a:lumOff val="80000"/>
                  </a:schemeClr>
                </a:solidFill>
              </a:rPr>
              <a:t> 1960, o/c, 9.48 x 9.70 ft, SFMoMA</a:t>
            </a:r>
          </a:p>
        </p:txBody>
      </p:sp>
      <p:pic>
        <p:nvPicPr>
          <p:cNvPr id="40962" name="Picture 2" descr="http://uploads3.wikipaintings.org/images/mark-rothko/no-14-1960.jpg!HalfHD.jpg"/>
          <p:cNvPicPr>
            <a:picLocks noChangeAspect="1" noChangeArrowheads="1"/>
          </p:cNvPicPr>
          <p:nvPr/>
        </p:nvPicPr>
        <p:blipFill>
          <a:blip r:embed="rId3" cstate="print"/>
          <a:srcRect/>
          <a:stretch>
            <a:fillRect/>
          </a:stretch>
        </p:blipFill>
        <p:spPr bwMode="auto">
          <a:xfrm>
            <a:off x="1828800" y="137160"/>
            <a:ext cx="6005322" cy="6492240"/>
          </a:xfrm>
          <a:prstGeom prst="rect">
            <a:avLst/>
          </a:prstGeom>
          <a:noFill/>
          <a:ln>
            <a:solidFill>
              <a:schemeClr val="tx1"/>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latimesblogs.latimes.com/.a/6a00d8341c630a53ef0167633a1b31970b-pi"/>
          <p:cNvPicPr/>
          <p:nvPr/>
        </p:nvPicPr>
        <p:blipFill>
          <a:blip r:embed="rId2" cstate="print"/>
          <a:srcRect/>
          <a:stretch>
            <a:fillRect/>
          </a:stretch>
        </p:blipFill>
        <p:spPr bwMode="auto">
          <a:xfrm>
            <a:off x="1066800" y="76200"/>
            <a:ext cx="4495799" cy="6019800"/>
          </a:xfrm>
          <a:prstGeom prst="rect">
            <a:avLst/>
          </a:prstGeom>
          <a:noFill/>
          <a:ln w="9525">
            <a:noFill/>
            <a:miter lim="800000"/>
            <a:headEnd/>
            <a:tailEnd/>
          </a:ln>
        </p:spPr>
      </p:pic>
      <p:pic>
        <p:nvPicPr>
          <p:cNvPr id="32770" name="Picture 2" descr="http://www.ealuxe.com/wp-content/uploads/2014/04/Most.Expensive.Mark_.Rothko.Paintings.in_.the_.World_1.jpg"/>
          <p:cNvPicPr>
            <a:picLocks noChangeAspect="1" noChangeArrowheads="1"/>
          </p:cNvPicPr>
          <p:nvPr/>
        </p:nvPicPr>
        <p:blipFill>
          <a:blip r:embed="rId3" cstate="print"/>
          <a:srcRect/>
          <a:stretch>
            <a:fillRect/>
          </a:stretch>
        </p:blipFill>
        <p:spPr bwMode="auto">
          <a:xfrm>
            <a:off x="6629403" y="76200"/>
            <a:ext cx="4013200" cy="6019800"/>
          </a:xfrm>
          <a:prstGeom prst="rect">
            <a:avLst/>
          </a:prstGeom>
          <a:noFill/>
        </p:spPr>
      </p:pic>
      <p:sp>
        <p:nvSpPr>
          <p:cNvPr id="4" name="Rectangle 3"/>
          <p:cNvSpPr/>
          <p:nvPr/>
        </p:nvSpPr>
        <p:spPr>
          <a:xfrm>
            <a:off x="1905000" y="6135470"/>
            <a:ext cx="8534400" cy="646331"/>
          </a:xfrm>
          <a:prstGeom prst="rect">
            <a:avLst/>
          </a:prstGeom>
        </p:spPr>
        <p:txBody>
          <a:bodyPr wrap="square">
            <a:spAutoFit/>
          </a:bodyPr>
          <a:lstStyle/>
          <a:p>
            <a:r>
              <a:rPr lang="en-US" dirty="0"/>
              <a:t>"The people who weep before my pictures are having the same religious experience I had when I painted them."</a:t>
            </a:r>
            <a:r>
              <a:rPr lang="en-US" sz="1600" dirty="0"/>
              <a:t> 		Mark Rothko</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219200" y="5029200"/>
            <a:ext cx="9753600" cy="1676400"/>
          </a:xfrm>
        </p:spPr>
        <p:txBody>
          <a:bodyPr/>
          <a:lstStyle/>
          <a:p>
            <a:pPr algn="l" eaLnBrk="1" hangingPunct="1"/>
            <a:br>
              <a:rPr lang="en-US" sz="1600" dirty="0">
                <a:solidFill>
                  <a:schemeClr val="tx1"/>
                </a:solidFill>
                <a:latin typeface="Verdana" pitchFamily="34" charset="0"/>
                <a:ea typeface="Verdana" pitchFamily="34" charset="0"/>
                <a:cs typeface="Verdana" pitchFamily="34" charset="0"/>
              </a:rPr>
            </a:br>
            <a:br>
              <a:rPr lang="en-US" sz="1600" dirty="0">
                <a:solidFill>
                  <a:schemeClr val="tx1"/>
                </a:solidFill>
                <a:latin typeface="Verdana" pitchFamily="34" charset="0"/>
                <a:ea typeface="Verdana" pitchFamily="34" charset="0"/>
                <a:cs typeface="Verdana" pitchFamily="34" charset="0"/>
              </a:rPr>
            </a:br>
            <a:br>
              <a:rPr lang="en-US" sz="1600" dirty="0">
                <a:solidFill>
                  <a:schemeClr val="tx1"/>
                </a:solidFill>
                <a:latin typeface="Verdana" pitchFamily="34" charset="0"/>
                <a:ea typeface="Verdana" pitchFamily="34" charset="0"/>
                <a:cs typeface="Verdana" pitchFamily="34" charset="0"/>
              </a:rPr>
            </a:br>
            <a:r>
              <a:rPr lang="en-US" sz="1600" b="1" dirty="0">
                <a:solidFill>
                  <a:schemeClr val="tx1"/>
                </a:solidFill>
                <a:latin typeface="Verdana" pitchFamily="34" charset="0"/>
                <a:ea typeface="Verdana" pitchFamily="34" charset="0"/>
                <a:cs typeface="Verdana" pitchFamily="34" charset="0"/>
              </a:rPr>
              <a:t>Max Ernst, </a:t>
            </a:r>
            <a:r>
              <a:rPr lang="en-US" sz="1600" i="1" dirty="0">
                <a:solidFill>
                  <a:schemeClr val="tx1"/>
                </a:solidFill>
                <a:latin typeface="Verdana" pitchFamily="34" charset="0"/>
                <a:ea typeface="Verdana" pitchFamily="34" charset="0"/>
                <a:cs typeface="Verdana" pitchFamily="34" charset="0"/>
              </a:rPr>
              <a:t>Europe After the Rain</a:t>
            </a:r>
            <a:r>
              <a:rPr lang="en-US" sz="1600" dirty="0">
                <a:solidFill>
                  <a:schemeClr val="tx1"/>
                </a:solidFill>
                <a:latin typeface="Verdana" pitchFamily="34" charset="0"/>
                <a:ea typeface="Verdana" pitchFamily="34" charset="0"/>
                <a:cs typeface="Verdana" pitchFamily="34" charset="0"/>
              </a:rPr>
              <a:t>, 1940-42, oil on canvas, 21 x 58” </a:t>
            </a:r>
            <a:br>
              <a:rPr lang="en-US" sz="1600" dirty="0">
                <a:solidFill>
                  <a:schemeClr val="tx1"/>
                </a:solidFill>
                <a:latin typeface="Verdana" pitchFamily="34" charset="0"/>
                <a:ea typeface="Verdana" pitchFamily="34" charset="0"/>
                <a:cs typeface="Verdana" pitchFamily="34" charset="0"/>
              </a:rPr>
            </a:br>
            <a:r>
              <a:rPr lang="en-US" sz="1600" dirty="0">
                <a:solidFill>
                  <a:schemeClr val="tx1"/>
                </a:solidFill>
                <a:latin typeface="Verdana" pitchFamily="34" charset="0"/>
                <a:ea typeface="Verdana" pitchFamily="34" charset="0"/>
                <a:cs typeface="Verdana" pitchFamily="34" charset="0"/>
              </a:rPr>
              <a:t>Surrealist </a:t>
            </a:r>
            <a:r>
              <a:rPr lang="en-US" sz="1600" u="sng" dirty="0">
                <a:solidFill>
                  <a:schemeClr val="tx1"/>
                </a:solidFill>
                <a:latin typeface="Verdana" pitchFamily="34" charset="0"/>
                <a:ea typeface="Verdana" pitchFamily="34" charset="0"/>
                <a:cs typeface="Verdana" pitchFamily="34" charset="0"/>
              </a:rPr>
              <a:t>automatist</a:t>
            </a:r>
            <a:r>
              <a:rPr lang="en-US" sz="1600" dirty="0">
                <a:solidFill>
                  <a:schemeClr val="tx1"/>
                </a:solidFill>
                <a:latin typeface="Verdana" pitchFamily="34" charset="0"/>
                <a:ea typeface="Verdana" pitchFamily="34" charset="0"/>
                <a:cs typeface="Verdana" pitchFamily="34" charset="0"/>
              </a:rPr>
              <a:t> technique of </a:t>
            </a:r>
            <a:r>
              <a:rPr lang="en-US" sz="1600" i="1" dirty="0">
                <a:solidFill>
                  <a:schemeClr val="tx1"/>
                </a:solidFill>
                <a:latin typeface="Verdana" pitchFamily="34" charset="0"/>
                <a:ea typeface="Verdana" pitchFamily="34" charset="0"/>
                <a:cs typeface="Verdana" pitchFamily="34" charset="0"/>
              </a:rPr>
              <a:t>decalcomania,</a:t>
            </a:r>
            <a:r>
              <a:rPr lang="en-US" sz="1600" dirty="0">
                <a:solidFill>
                  <a:schemeClr val="tx1"/>
                </a:solidFill>
                <a:latin typeface="Verdana" pitchFamily="34" charset="0"/>
                <a:ea typeface="Verdana" pitchFamily="34" charset="0"/>
                <a:cs typeface="Verdana" pitchFamily="34" charset="0"/>
              </a:rPr>
              <a:t> which involves pressing paint between two surfaces</a:t>
            </a:r>
            <a:br>
              <a:rPr lang="en-US" sz="1600" dirty="0">
                <a:solidFill>
                  <a:schemeClr val="tx1"/>
                </a:solidFill>
                <a:latin typeface="Verdana" pitchFamily="34" charset="0"/>
                <a:ea typeface="Verdana" pitchFamily="34" charset="0"/>
                <a:cs typeface="Verdana" pitchFamily="34" charset="0"/>
              </a:rPr>
            </a:br>
            <a:r>
              <a:rPr lang="en-US" sz="1600" dirty="0">
                <a:solidFill>
                  <a:schemeClr val="tx1"/>
                </a:solidFill>
                <a:latin typeface="Verdana" pitchFamily="34" charset="0"/>
                <a:ea typeface="Verdana" pitchFamily="34" charset="0"/>
                <a:cs typeface="Verdana" pitchFamily="34" charset="0"/>
              </a:rPr>
              <a:t> </a:t>
            </a:r>
          </a:p>
        </p:txBody>
      </p:sp>
      <p:pic>
        <p:nvPicPr>
          <p:cNvPr id="62467" name="Picture 7" descr="Max Ernst. Europe after the Rain II."/>
          <p:cNvPicPr>
            <a:picLocks noChangeAspect="1" noChangeArrowheads="1"/>
          </p:cNvPicPr>
          <p:nvPr/>
        </p:nvPicPr>
        <p:blipFill>
          <a:blip r:embed="rId2" cstate="print"/>
          <a:srcRect/>
          <a:stretch>
            <a:fillRect/>
          </a:stretch>
        </p:blipFill>
        <p:spPr bwMode="auto">
          <a:xfrm>
            <a:off x="1524000" y="1625066"/>
            <a:ext cx="9050337" cy="3292475"/>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981200" y="0"/>
            <a:ext cx="8229600" cy="487362"/>
          </a:xfrm>
        </p:spPr>
        <p:txBody>
          <a:bodyPr/>
          <a:lstStyle/>
          <a:p>
            <a:pPr eaLnBrk="1" hangingPunct="1"/>
            <a:r>
              <a:rPr lang="en-US" sz="1600" dirty="0"/>
              <a:t>Rothko Chapel suite of paintings, 1965-66, De </a:t>
            </a:r>
            <a:r>
              <a:rPr lang="en-US" sz="1600" dirty="0" err="1"/>
              <a:t>Menil</a:t>
            </a:r>
            <a:r>
              <a:rPr lang="en-US" sz="1600" dirty="0"/>
              <a:t> Collection, Houston, Texas, 1970 </a:t>
            </a:r>
          </a:p>
        </p:txBody>
      </p:sp>
      <p:pic>
        <p:nvPicPr>
          <p:cNvPr id="40964" name="Picture 4" descr="Newman_Barnett_BrokenObelisk_RothkoChapel"/>
          <p:cNvPicPr>
            <a:picLocks noGrp="1" noChangeAspect="1" noChangeArrowheads="1"/>
          </p:cNvPicPr>
          <p:nvPr>
            <p:ph idx="1"/>
          </p:nvPr>
        </p:nvPicPr>
        <p:blipFill>
          <a:blip r:embed="rId3" cstate="print"/>
          <a:stretch>
            <a:fillRect/>
          </a:stretch>
        </p:blipFill>
        <p:spPr>
          <a:xfrm>
            <a:off x="8241792" y="4362501"/>
            <a:ext cx="2807208" cy="1987050"/>
          </a:xfrm>
          <a:noFill/>
          <a:ln>
            <a:solidFill>
              <a:schemeClr val="tx1"/>
            </a:solidFill>
          </a:ln>
        </p:spPr>
      </p:pic>
      <p:pic>
        <p:nvPicPr>
          <p:cNvPr id="40965" name="Picture 5" descr="rothko_chapelle_map_1971"/>
          <p:cNvPicPr>
            <a:picLocks noChangeAspect="1" noChangeArrowheads="1"/>
          </p:cNvPicPr>
          <p:nvPr/>
        </p:nvPicPr>
        <p:blipFill>
          <a:blip r:embed="rId4" cstate="print"/>
          <a:srcRect/>
          <a:stretch>
            <a:fillRect/>
          </a:stretch>
        </p:blipFill>
        <p:spPr bwMode="auto">
          <a:xfrm>
            <a:off x="7924800" y="687887"/>
            <a:ext cx="3352800" cy="3569709"/>
          </a:xfrm>
          <a:prstGeom prst="rect">
            <a:avLst/>
          </a:prstGeom>
          <a:noFill/>
          <a:ln w="9525">
            <a:noFill/>
            <a:miter lim="800000"/>
            <a:headEnd/>
            <a:tailEnd/>
          </a:ln>
        </p:spPr>
      </p:pic>
      <p:sp>
        <p:nvSpPr>
          <p:cNvPr id="40966" name="Text Box 6"/>
          <p:cNvSpPr txBox="1">
            <a:spLocks noChangeArrowheads="1"/>
          </p:cNvSpPr>
          <p:nvPr/>
        </p:nvSpPr>
        <p:spPr bwMode="auto">
          <a:xfrm>
            <a:off x="381000" y="5967382"/>
            <a:ext cx="10134600"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dirty="0">
                <a:solidFill>
                  <a:srgbClr val="E3EBF1"/>
                </a:solidFill>
              </a:rPr>
              <a:t>“I wanted to paint both the finite and the infinite….</a:t>
            </a:r>
            <a:br>
              <a:rPr lang="en-US" dirty="0">
                <a:solidFill>
                  <a:srgbClr val="E3EBF1"/>
                </a:solidFill>
              </a:rPr>
            </a:br>
            <a:r>
              <a:rPr lang="en-US" dirty="0">
                <a:solidFill>
                  <a:srgbClr val="E3EBF1"/>
                </a:solidFill>
              </a:rPr>
              <a:t> I was always looking for something more.”               \</a:t>
            </a:r>
          </a:p>
        </p:txBody>
      </p:sp>
      <p:sp>
        <p:nvSpPr>
          <p:cNvPr id="2" name="TextBox 1">
            <a:extLst>
              <a:ext uri="{FF2B5EF4-FFF2-40B4-BE49-F238E27FC236}">
                <a16:creationId xmlns:a16="http://schemas.microsoft.com/office/drawing/2014/main" id="{03CA9685-F4A7-4E43-987C-F532084A065A}"/>
              </a:ext>
            </a:extLst>
          </p:cNvPr>
          <p:cNvSpPr txBox="1"/>
          <p:nvPr/>
        </p:nvSpPr>
        <p:spPr>
          <a:xfrm>
            <a:off x="8477654" y="6349551"/>
            <a:ext cx="2281394" cy="338554"/>
          </a:xfrm>
          <a:prstGeom prst="rect">
            <a:avLst/>
          </a:prstGeom>
          <a:noFill/>
        </p:spPr>
        <p:txBody>
          <a:bodyPr wrap="none" rtlCol="0">
            <a:spAutoFit/>
          </a:bodyPr>
          <a:lstStyle/>
          <a:p>
            <a:r>
              <a:rPr lang="en-US" sz="1600" dirty="0"/>
              <a:t>Rothko Chapel exterior</a:t>
            </a:r>
          </a:p>
        </p:txBody>
      </p:sp>
      <p:pic>
        <p:nvPicPr>
          <p:cNvPr id="3" name="Picture 2">
            <a:extLst>
              <a:ext uri="{FF2B5EF4-FFF2-40B4-BE49-F238E27FC236}">
                <a16:creationId xmlns:a16="http://schemas.microsoft.com/office/drawing/2014/main" id="{E5264BD5-CA53-4425-B896-5443D8AA1781}"/>
              </a:ext>
            </a:extLst>
          </p:cNvPr>
          <p:cNvPicPr>
            <a:picLocks noChangeAspect="1"/>
          </p:cNvPicPr>
          <p:nvPr/>
        </p:nvPicPr>
        <p:blipFill>
          <a:blip r:embed="rId5"/>
          <a:stretch>
            <a:fillRect/>
          </a:stretch>
        </p:blipFill>
        <p:spPr>
          <a:xfrm>
            <a:off x="684784" y="533400"/>
            <a:ext cx="6959600" cy="52197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81000" y="152400"/>
            <a:ext cx="11506200" cy="1371600"/>
          </a:xfrm>
        </p:spPr>
        <p:txBody>
          <a:bodyPr/>
          <a:lstStyle/>
          <a:p>
            <a:pPr algn="l" eaLnBrk="1" hangingPunct="1"/>
            <a:r>
              <a:rPr lang="en-US" sz="1600" b="1" dirty="0"/>
              <a:t>David Smith</a:t>
            </a:r>
            <a:r>
              <a:rPr lang="en-US" sz="1600" dirty="0"/>
              <a:t> (U.S., 1906 -1965) Abstract Expressionist sculptor</a:t>
            </a:r>
            <a:br>
              <a:rPr lang="en-US" sz="1600" dirty="0"/>
            </a:br>
            <a:br>
              <a:rPr lang="en-US" sz="1600" dirty="0"/>
            </a:br>
            <a:r>
              <a:rPr lang="en-US" sz="1600" dirty="0"/>
              <a:t>Artist at the former “Terminal Iron Works, Boiler-Tube Makers and Ship-Deck.” (Brooklyn NYC), an iron-welding workshop that was Smith’s studio between 1933-1940</a:t>
            </a:r>
            <a:br>
              <a:rPr lang="en-US" sz="1600" dirty="0"/>
            </a:br>
            <a:endParaRPr lang="en-US" sz="1600" dirty="0"/>
          </a:p>
        </p:txBody>
      </p:sp>
      <p:pic>
        <p:nvPicPr>
          <p:cNvPr id="41987" name="Picture 3" descr="Smith_David_Photograph_of_the_artist_equipped_for_welding_1935"/>
          <p:cNvPicPr>
            <a:picLocks noChangeAspect="1" noChangeArrowheads="1"/>
          </p:cNvPicPr>
          <p:nvPr/>
        </p:nvPicPr>
        <p:blipFill>
          <a:blip r:embed="rId3" cstate="print"/>
          <a:srcRect/>
          <a:stretch>
            <a:fillRect/>
          </a:stretch>
        </p:blipFill>
        <p:spPr bwMode="auto">
          <a:xfrm>
            <a:off x="1219200" y="1447800"/>
            <a:ext cx="3352800" cy="4965859"/>
          </a:xfrm>
          <a:prstGeom prst="rect">
            <a:avLst/>
          </a:prstGeom>
          <a:noFill/>
          <a:ln w="9525">
            <a:noFill/>
            <a:miter lim="800000"/>
            <a:headEnd/>
            <a:tailEnd/>
          </a:ln>
        </p:spPr>
      </p:pic>
      <p:pic>
        <p:nvPicPr>
          <p:cNvPr id="41988" name="Picture 4" descr="Smith_David_at_Terminal_Iron_Works_1934"/>
          <p:cNvPicPr>
            <a:picLocks noChangeAspect="1" noChangeArrowheads="1"/>
          </p:cNvPicPr>
          <p:nvPr/>
        </p:nvPicPr>
        <p:blipFill>
          <a:blip r:embed="rId4" cstate="print"/>
          <a:srcRect/>
          <a:stretch>
            <a:fillRect/>
          </a:stretch>
        </p:blipFill>
        <p:spPr bwMode="auto">
          <a:xfrm>
            <a:off x="5562600" y="1752600"/>
            <a:ext cx="4667250" cy="3462338"/>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981200" y="28575"/>
            <a:ext cx="8229600" cy="1143000"/>
          </a:xfrm>
        </p:spPr>
        <p:txBody>
          <a:bodyPr/>
          <a:lstStyle/>
          <a:p>
            <a:pPr eaLnBrk="1" hangingPunct="1"/>
            <a:r>
              <a:rPr lang="en-US" sz="1600" b="1" dirty="0"/>
              <a:t>David Smith</a:t>
            </a:r>
            <a:r>
              <a:rPr lang="en-US" sz="1600" dirty="0"/>
              <a:t>, (left) </a:t>
            </a:r>
            <a:r>
              <a:rPr lang="en-US" sz="1600" i="1" dirty="0"/>
              <a:t>Jurassic Bird,</a:t>
            </a:r>
            <a:r>
              <a:rPr lang="en-US" sz="1600" dirty="0"/>
              <a:t> painted steel, 1945</a:t>
            </a:r>
            <a:br>
              <a:rPr lang="en-US" sz="1600" dirty="0"/>
            </a:br>
            <a:r>
              <a:rPr lang="en-US" sz="1600" dirty="0"/>
              <a:t>(right top) </a:t>
            </a:r>
            <a:r>
              <a:rPr lang="en-US" sz="1600" i="1" dirty="0"/>
              <a:t>Specter of Profit,</a:t>
            </a:r>
            <a:r>
              <a:rPr lang="en-US" sz="1600" dirty="0"/>
              <a:t> 1946, steel and stainless steel</a:t>
            </a:r>
            <a:br>
              <a:rPr lang="en-US" sz="1600" dirty="0"/>
            </a:br>
            <a:r>
              <a:rPr lang="en-US" sz="1600" dirty="0"/>
              <a:t> (right below) Smith’s notebook sketches from the Museum of Natural History</a:t>
            </a:r>
            <a:br>
              <a:rPr lang="en-US" sz="1600" dirty="0"/>
            </a:br>
            <a:r>
              <a:rPr lang="en-US" sz="1600" dirty="0"/>
              <a:t>Influence of Surrealism / constructed sculpture</a:t>
            </a:r>
          </a:p>
        </p:txBody>
      </p:sp>
      <p:pic>
        <p:nvPicPr>
          <p:cNvPr id="45059" name="Picture 3" descr="Smith_David_Jurassic_Bird_steel_painted_white"/>
          <p:cNvPicPr>
            <a:picLocks noGrp="1" noChangeAspect="1" noChangeArrowheads="1"/>
          </p:cNvPicPr>
          <p:nvPr>
            <p:ph idx="1"/>
          </p:nvPr>
        </p:nvPicPr>
        <p:blipFill>
          <a:blip r:embed="rId3" cstate="print"/>
          <a:srcRect/>
          <a:stretch>
            <a:fillRect/>
          </a:stretch>
        </p:blipFill>
        <p:spPr>
          <a:xfrm>
            <a:off x="685800" y="1524000"/>
            <a:ext cx="5562600" cy="4171950"/>
          </a:xfrm>
          <a:noFill/>
          <a:ln>
            <a:solidFill>
              <a:schemeClr val="tx2"/>
            </a:solidFill>
          </a:ln>
        </p:spPr>
      </p:pic>
      <p:pic>
        <p:nvPicPr>
          <p:cNvPr id="45060" name="Picture 4" descr="Smith_David_NotebookPage_mid_1940s"/>
          <p:cNvPicPr>
            <a:picLocks noChangeAspect="1" noChangeArrowheads="1"/>
          </p:cNvPicPr>
          <p:nvPr/>
        </p:nvPicPr>
        <p:blipFill>
          <a:blip r:embed="rId4" cstate="print"/>
          <a:srcRect/>
          <a:stretch>
            <a:fillRect/>
          </a:stretch>
        </p:blipFill>
        <p:spPr bwMode="auto">
          <a:xfrm>
            <a:off x="7124700" y="3810000"/>
            <a:ext cx="4038600" cy="2759399"/>
          </a:xfrm>
          <a:prstGeom prst="rect">
            <a:avLst/>
          </a:prstGeom>
          <a:noFill/>
          <a:ln w="9525">
            <a:noFill/>
            <a:miter lim="800000"/>
            <a:headEnd/>
            <a:tailEnd/>
          </a:ln>
        </p:spPr>
      </p:pic>
      <p:pic>
        <p:nvPicPr>
          <p:cNvPr id="45061" name="Picture 5" descr="Smith_David_Spectre_of_Profit_1946_steel_and_stainless_steel"/>
          <p:cNvPicPr>
            <a:picLocks noChangeAspect="1" noChangeArrowheads="1"/>
          </p:cNvPicPr>
          <p:nvPr/>
        </p:nvPicPr>
        <p:blipFill>
          <a:blip r:embed="rId5" cstate="print"/>
          <a:srcRect/>
          <a:stretch>
            <a:fillRect/>
          </a:stretch>
        </p:blipFill>
        <p:spPr bwMode="auto">
          <a:xfrm>
            <a:off x="7086600" y="1148248"/>
            <a:ext cx="4114800" cy="2400301"/>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81000" y="76200"/>
            <a:ext cx="10058400" cy="1676400"/>
          </a:xfrm>
        </p:spPr>
        <p:txBody>
          <a:bodyPr/>
          <a:lstStyle/>
          <a:p>
            <a:pPr algn="l" eaLnBrk="1" hangingPunct="1"/>
            <a:r>
              <a:rPr lang="en-US" sz="1600" dirty="0">
                <a:latin typeface="Verdana" pitchFamily="34" charset="0"/>
                <a:ea typeface="Verdana" pitchFamily="34" charset="0"/>
                <a:cs typeface="Verdana" pitchFamily="34" charset="0"/>
              </a:rPr>
              <a:t>(left) </a:t>
            </a:r>
            <a:r>
              <a:rPr lang="en-US" sz="1600" b="1" dirty="0">
                <a:latin typeface="Verdana" pitchFamily="34" charset="0"/>
                <a:ea typeface="Verdana" pitchFamily="34" charset="0"/>
                <a:cs typeface="Verdana" pitchFamily="34" charset="0"/>
              </a:rPr>
              <a:t>David Smith, </a:t>
            </a:r>
            <a:r>
              <a:rPr lang="en-US" sz="1600" i="1" dirty="0">
                <a:latin typeface="Verdana" pitchFamily="34" charset="0"/>
                <a:ea typeface="Verdana" pitchFamily="34" charset="0"/>
                <a:cs typeface="Verdana" pitchFamily="34" charset="0"/>
              </a:rPr>
              <a:t>Australia</a:t>
            </a:r>
            <a:r>
              <a:rPr lang="en-US" sz="1600" dirty="0">
                <a:latin typeface="Verdana" pitchFamily="34" charset="0"/>
                <a:ea typeface="Verdana" pitchFamily="34" charset="0"/>
                <a:cs typeface="Verdana" pitchFamily="34" charset="0"/>
              </a:rPr>
              <a:t>, 1951, painted steel, 6' 7 x 8'12" x 16" (on cinder block base) Abstract Expressionism, “drawing in space”</a:t>
            </a:r>
            <a:br>
              <a:rPr lang="en-US" sz="1600" dirty="0">
                <a:latin typeface="Verdana" pitchFamily="34" charset="0"/>
                <a:ea typeface="Verdana" pitchFamily="34" charset="0"/>
                <a:cs typeface="Verdana" pitchFamily="34" charset="0"/>
              </a:rPr>
            </a:br>
            <a:br>
              <a:rPr lang="en-US" sz="1600" dirty="0">
                <a:latin typeface="Verdana" pitchFamily="34" charset="0"/>
                <a:ea typeface="Verdana" pitchFamily="34" charset="0"/>
                <a:cs typeface="Verdana" pitchFamily="34" charset="0"/>
              </a:rPr>
            </a:br>
            <a:r>
              <a:rPr lang="en-US" sz="1600" dirty="0">
                <a:latin typeface="Verdana" pitchFamily="34" charset="0"/>
                <a:ea typeface="Verdana" pitchFamily="34" charset="0"/>
                <a:cs typeface="Verdana" pitchFamily="34" charset="0"/>
              </a:rPr>
              <a:t>(right) </a:t>
            </a:r>
            <a:r>
              <a:rPr lang="en-US" sz="1600" b="1" dirty="0">
                <a:latin typeface="Verdana" pitchFamily="34" charset="0"/>
                <a:ea typeface="Verdana" pitchFamily="34" charset="0"/>
                <a:cs typeface="Verdana" pitchFamily="34" charset="0"/>
              </a:rPr>
              <a:t>Pablo</a:t>
            </a:r>
            <a:r>
              <a:rPr lang="en-US" sz="1600" dirty="0">
                <a:latin typeface="Verdana" pitchFamily="34" charset="0"/>
                <a:ea typeface="Verdana" pitchFamily="34" charset="0"/>
                <a:cs typeface="Verdana" pitchFamily="34" charset="0"/>
              </a:rPr>
              <a:t> </a:t>
            </a:r>
            <a:r>
              <a:rPr lang="en-US" sz="1600" b="1" dirty="0">
                <a:latin typeface="Verdana" pitchFamily="34" charset="0"/>
                <a:ea typeface="Verdana" pitchFamily="34" charset="0"/>
                <a:cs typeface="Verdana" pitchFamily="34" charset="0"/>
              </a:rPr>
              <a:t>Picasso, </a:t>
            </a:r>
            <a:r>
              <a:rPr lang="en-US" sz="1600" i="1" dirty="0">
                <a:latin typeface="Verdana" pitchFamily="34" charset="0"/>
                <a:ea typeface="Verdana" pitchFamily="34" charset="0"/>
                <a:cs typeface="Verdana" pitchFamily="34" charset="0"/>
              </a:rPr>
              <a:t>Head of a Woman</a:t>
            </a:r>
            <a:r>
              <a:rPr lang="en-US" sz="1600" dirty="0">
                <a:latin typeface="Verdana" pitchFamily="34" charset="0"/>
                <a:ea typeface="Verdana" pitchFamily="34" charset="0"/>
                <a:cs typeface="Verdana" pitchFamily="34" charset="0"/>
              </a:rPr>
              <a:t>, 1933</a:t>
            </a:r>
            <a:br>
              <a:rPr lang="en-US" sz="1600" dirty="0">
                <a:latin typeface="Verdana" pitchFamily="34" charset="0"/>
                <a:ea typeface="Verdana" pitchFamily="34" charset="0"/>
                <a:cs typeface="Verdana" pitchFamily="34" charset="0"/>
              </a:rPr>
            </a:br>
            <a:br>
              <a:rPr lang="en-US" sz="1600" dirty="0">
                <a:latin typeface="Verdana" pitchFamily="34" charset="0"/>
                <a:ea typeface="Verdana" pitchFamily="34" charset="0"/>
                <a:cs typeface="Verdana" pitchFamily="34" charset="0"/>
              </a:rPr>
            </a:br>
            <a:r>
              <a:rPr lang="en-US" sz="1600" dirty="0">
                <a:latin typeface="Verdana" pitchFamily="34" charset="0"/>
                <a:ea typeface="Verdana" pitchFamily="34" charset="0"/>
                <a:cs typeface="Verdana" pitchFamily="34" charset="0"/>
              </a:rPr>
              <a:t>Influence of Constructed Sculpture and Surrealism</a:t>
            </a:r>
          </a:p>
        </p:txBody>
      </p:sp>
      <p:pic>
        <p:nvPicPr>
          <p:cNvPr id="46083" name="Picture 3" descr="smith_david_australia_1951"/>
          <p:cNvPicPr>
            <a:picLocks noChangeAspect="1" noChangeArrowheads="1"/>
          </p:cNvPicPr>
          <p:nvPr/>
        </p:nvPicPr>
        <p:blipFill>
          <a:blip r:embed="rId3" cstate="print">
            <a:lum contrast="24000"/>
          </a:blip>
          <a:srcRect/>
          <a:stretch>
            <a:fillRect/>
          </a:stretch>
        </p:blipFill>
        <p:spPr bwMode="auto">
          <a:xfrm>
            <a:off x="1828800" y="1749490"/>
            <a:ext cx="5562600" cy="4941888"/>
          </a:xfrm>
          <a:prstGeom prst="rect">
            <a:avLst/>
          </a:prstGeom>
          <a:noFill/>
          <a:ln w="9525">
            <a:noFill/>
            <a:miter lim="800000"/>
            <a:headEnd/>
            <a:tailEnd/>
          </a:ln>
        </p:spPr>
      </p:pic>
      <p:pic>
        <p:nvPicPr>
          <p:cNvPr id="46085" name="Picture 5" descr="Picasso_head_of_woman_1929_30"/>
          <p:cNvPicPr>
            <a:picLocks noChangeAspect="1" noChangeArrowheads="1"/>
          </p:cNvPicPr>
          <p:nvPr/>
        </p:nvPicPr>
        <p:blipFill>
          <a:blip r:embed="rId4" cstate="print"/>
          <a:srcRect/>
          <a:stretch>
            <a:fillRect/>
          </a:stretch>
        </p:blipFill>
        <p:spPr bwMode="auto">
          <a:xfrm>
            <a:off x="7924800" y="2194865"/>
            <a:ext cx="2666999" cy="4051138"/>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6173926"/>
            <a:ext cx="4267200" cy="563563"/>
          </a:xfrm>
        </p:spPr>
        <p:txBody>
          <a:bodyPr/>
          <a:lstStyle/>
          <a:p>
            <a:pPr eaLnBrk="1" hangingPunct="1"/>
            <a:r>
              <a:rPr lang="en-US" sz="1600" b="1" dirty="0"/>
              <a:t>David Smith</a:t>
            </a:r>
            <a:r>
              <a:rPr lang="en-US" sz="1600" dirty="0"/>
              <a:t>, </a:t>
            </a:r>
            <a:r>
              <a:rPr lang="en-US" sz="1600" i="1" dirty="0"/>
              <a:t>Zig IV</a:t>
            </a:r>
            <a:r>
              <a:rPr lang="en-US" sz="1600" dirty="0"/>
              <a:t>, painted steel, 1963</a:t>
            </a:r>
          </a:p>
        </p:txBody>
      </p:sp>
      <p:pic>
        <p:nvPicPr>
          <p:cNvPr id="51203" name="Picture 3" descr="Smith_David_ZigIV_1961_painted_steel"/>
          <p:cNvPicPr>
            <a:picLocks noChangeAspect="1" noChangeArrowheads="1"/>
          </p:cNvPicPr>
          <p:nvPr/>
        </p:nvPicPr>
        <p:blipFill rotWithShape="1">
          <a:blip r:embed="rId3" cstate="print"/>
          <a:srcRect t="740"/>
          <a:stretch/>
        </p:blipFill>
        <p:spPr bwMode="auto">
          <a:xfrm>
            <a:off x="409186" y="120511"/>
            <a:ext cx="4667250" cy="6176962"/>
          </a:xfrm>
          <a:prstGeom prst="rect">
            <a:avLst/>
          </a:prstGeom>
          <a:noFill/>
          <a:ln w="9525">
            <a:solidFill>
              <a:schemeClr val="tx1"/>
            </a:solidFill>
            <a:miter lim="800000"/>
            <a:headEnd/>
            <a:tailEnd/>
          </a:ln>
        </p:spPr>
      </p:pic>
      <p:pic>
        <p:nvPicPr>
          <p:cNvPr id="51204" name="Picture 4" descr="Smith_David_Making_a_Sculpture"/>
          <p:cNvPicPr>
            <a:picLocks noChangeAspect="1" noChangeArrowheads="1"/>
          </p:cNvPicPr>
          <p:nvPr/>
        </p:nvPicPr>
        <p:blipFill>
          <a:blip r:embed="rId4" cstate="print"/>
          <a:srcRect/>
          <a:stretch>
            <a:fillRect/>
          </a:stretch>
        </p:blipFill>
        <p:spPr bwMode="auto">
          <a:xfrm>
            <a:off x="6912517" y="838200"/>
            <a:ext cx="3396165" cy="3084512"/>
          </a:xfrm>
          <a:prstGeom prst="rect">
            <a:avLst/>
          </a:prstGeom>
          <a:noFill/>
          <a:ln w="9525">
            <a:solidFill>
              <a:schemeClr val="tx1"/>
            </a:solidFill>
            <a:miter lim="800000"/>
            <a:headEnd/>
            <a:tailEnd/>
          </a:ln>
        </p:spPr>
      </p:pic>
      <p:sp>
        <p:nvSpPr>
          <p:cNvPr id="2" name="Rectangle 1"/>
          <p:cNvSpPr/>
          <p:nvPr/>
        </p:nvSpPr>
        <p:spPr>
          <a:xfrm>
            <a:off x="5486400" y="4419600"/>
            <a:ext cx="6248400" cy="1754326"/>
          </a:xfrm>
          <a:prstGeom prst="rect">
            <a:avLst/>
          </a:prstGeom>
        </p:spPr>
        <p:txBody>
          <a:bodyPr wrap="square">
            <a:spAutoFit/>
          </a:bodyPr>
          <a:lstStyle/>
          <a:p>
            <a:r>
              <a:rPr lang="en-US" dirty="0"/>
              <a:t>“What [steel] can do in arriving at form economically, no other material can do. The metal itself possesses little art history. What associations it possesses are those of this century: power, structure, movement, progress, suspension, destruction, and brutality." </a:t>
            </a:r>
          </a:p>
          <a:p>
            <a:r>
              <a:rPr lang="en-US" dirty="0"/>
              <a:t>	                    		David Smith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0" y="5029200"/>
            <a:ext cx="5410200" cy="1676400"/>
          </a:xfrm>
        </p:spPr>
        <p:txBody>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(left) </a:t>
            </a:r>
            <a:r>
              <a:rPr lang="en-US" sz="1600" b="1" dirty="0">
                <a:latin typeface="Verdana" panose="020B0604030504040204" pitchFamily="34" charset="0"/>
                <a:ea typeface="Verdana" panose="020B0604030504040204" pitchFamily="34" charset="0"/>
                <a:cs typeface="Verdana" panose="020B0604030504040204" pitchFamily="34" charset="0"/>
              </a:rPr>
              <a:t>David Smith</a:t>
            </a:r>
            <a:r>
              <a:rPr lang="en-US" sz="1600" i="1" dirty="0">
                <a:latin typeface="Verdana" panose="020B0604030504040204" pitchFamily="34" charset="0"/>
                <a:ea typeface="Verdana" panose="020B0604030504040204" pitchFamily="34" charset="0"/>
                <a:cs typeface="Verdana" panose="020B0604030504040204" pitchFamily="34" charset="0"/>
              </a:rPr>
              <a:t>, </a:t>
            </a:r>
            <a:r>
              <a:rPr lang="en-US" sz="1600" i="1" dirty="0" err="1">
                <a:latin typeface="Verdana" panose="020B0604030504040204" pitchFamily="34" charset="0"/>
                <a:ea typeface="Verdana" panose="020B0604030504040204" pitchFamily="34" charset="0"/>
                <a:cs typeface="Verdana" panose="020B0604030504040204" pitchFamily="34" charset="0"/>
              </a:rPr>
              <a:t>Cubi</a:t>
            </a:r>
            <a:r>
              <a:rPr lang="en-US" sz="1600" i="1" dirty="0">
                <a:latin typeface="Verdana" panose="020B0604030504040204" pitchFamily="34" charset="0"/>
                <a:ea typeface="Verdana" panose="020B0604030504040204" pitchFamily="34" charset="0"/>
                <a:cs typeface="Verdana" panose="020B0604030504040204" pitchFamily="34" charset="0"/>
              </a:rPr>
              <a:t> XIX</a:t>
            </a:r>
            <a:r>
              <a:rPr lang="en-US" sz="1600" dirty="0">
                <a:latin typeface="Verdana" panose="020B0604030504040204" pitchFamily="34" charset="0"/>
                <a:ea typeface="Verdana" panose="020B0604030504040204" pitchFamily="34" charset="0"/>
                <a:cs typeface="Verdana" panose="020B0604030504040204" pitchFamily="34" charset="0"/>
              </a:rPr>
              <a:t>, 1964, burnished stainless steel, 9’5” x 4’10” x 3’4”, Tate Gallery, London</a:t>
            </a:r>
            <a:r>
              <a:rPr lang="en-US" sz="1100" dirty="0">
                <a:latin typeface="Verdana" panose="020B0604030504040204" pitchFamily="34" charset="0"/>
                <a:ea typeface="Verdana" panose="020B0604030504040204" pitchFamily="34" charset="0"/>
                <a:cs typeface="Verdana" panose="020B0604030504040204" pitchFamily="34" charset="0"/>
              </a:rPr>
              <a:t>.  (This is the sculpture illustrated in your textbook.)</a:t>
            </a:r>
          </a:p>
        </p:txBody>
      </p:sp>
      <p:pic>
        <p:nvPicPr>
          <p:cNvPr id="3" name="Picture 2"/>
          <p:cNvPicPr>
            <a:picLocks noChangeAspect="1"/>
          </p:cNvPicPr>
          <p:nvPr/>
        </p:nvPicPr>
        <p:blipFill>
          <a:blip r:embed="rId2"/>
          <a:stretch>
            <a:fillRect/>
          </a:stretch>
        </p:blipFill>
        <p:spPr>
          <a:xfrm>
            <a:off x="457200" y="143069"/>
            <a:ext cx="5791200" cy="6492907"/>
          </a:xfrm>
          <a:prstGeom prst="rect">
            <a:avLst/>
          </a:prstGeom>
        </p:spPr>
      </p:pic>
      <p:pic>
        <p:nvPicPr>
          <p:cNvPr id="4" name="Picture 3"/>
          <p:cNvPicPr>
            <a:picLocks noChangeAspect="1"/>
          </p:cNvPicPr>
          <p:nvPr/>
        </p:nvPicPr>
        <p:blipFill rotWithShape="1">
          <a:blip r:embed="rId3"/>
          <a:srcRect r="9829"/>
          <a:stretch/>
        </p:blipFill>
        <p:spPr>
          <a:xfrm>
            <a:off x="6705600" y="152400"/>
            <a:ext cx="4933541" cy="3778999"/>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8382000" y="3931399"/>
            <a:ext cx="2313434" cy="676715"/>
          </a:xfrm>
          <a:prstGeom prst="rect">
            <a:avLst/>
          </a:prstGeom>
        </p:spPr>
      </p:pic>
    </p:spTree>
    <p:extLst>
      <p:ext uri="{BB962C8B-B14F-4D97-AF65-F5344CB8AC3E}">
        <p14:creationId xmlns:p14="http://schemas.microsoft.com/office/powerpoint/2010/main" val="2616780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096962"/>
          </a:xfrm>
        </p:spPr>
        <p:txBody>
          <a:bodyPr/>
          <a:lstStyle/>
          <a:p>
            <a:r>
              <a:rPr lang="en-US" sz="2400" dirty="0">
                <a:solidFill>
                  <a:schemeClr val="tx1">
                    <a:lumMod val="85000"/>
                  </a:schemeClr>
                </a:solidFill>
                <a:latin typeface="Verdana" pitchFamily="34" charset="0"/>
                <a:ea typeface="Verdana" pitchFamily="34" charset="0"/>
                <a:cs typeface="Verdana" pitchFamily="34" charset="0"/>
              </a:rPr>
              <a:t>Post-Painterly Abstraction</a:t>
            </a:r>
            <a:br>
              <a:rPr lang="en-US" sz="2400" dirty="0">
                <a:solidFill>
                  <a:schemeClr val="tx1">
                    <a:lumMod val="85000"/>
                  </a:schemeClr>
                </a:solidFill>
                <a:latin typeface="Verdana" pitchFamily="34" charset="0"/>
                <a:ea typeface="Verdana" pitchFamily="34" charset="0"/>
                <a:cs typeface="Verdana" pitchFamily="34" charset="0"/>
              </a:rPr>
            </a:br>
            <a:r>
              <a:rPr lang="en-US" sz="2400" dirty="0">
                <a:solidFill>
                  <a:schemeClr val="tx1">
                    <a:lumMod val="85000"/>
                  </a:schemeClr>
                </a:solidFill>
                <a:latin typeface="Verdana" pitchFamily="34" charset="0"/>
                <a:ea typeface="Verdana" pitchFamily="34" charset="0"/>
                <a:cs typeface="Verdana" pitchFamily="34" charset="0"/>
              </a:rPr>
              <a:t>or Color Field Painting</a:t>
            </a:r>
          </a:p>
        </p:txBody>
      </p:sp>
      <p:sp>
        <p:nvSpPr>
          <p:cNvPr id="3" name="Rectangle 2"/>
          <p:cNvSpPr/>
          <p:nvPr/>
        </p:nvSpPr>
        <p:spPr>
          <a:xfrm>
            <a:off x="1676400" y="4343400"/>
            <a:ext cx="3200400" cy="2123658"/>
          </a:xfrm>
          <a:prstGeom prst="rect">
            <a:avLst/>
          </a:prstGeom>
        </p:spPr>
        <p:txBody>
          <a:bodyPr wrap="square">
            <a:spAutoFit/>
          </a:bodyPr>
          <a:lstStyle/>
          <a:p>
            <a:r>
              <a:rPr lang="en-US" b="1" dirty="0">
                <a:latin typeface="Verdana" pitchFamily="34" charset="0"/>
                <a:ea typeface="Verdana" pitchFamily="34" charset="0"/>
                <a:cs typeface="Verdana" pitchFamily="34" charset="0"/>
              </a:rPr>
              <a:t>Helen Frankenthaler </a:t>
            </a:r>
            <a:r>
              <a:rPr lang="en-US" dirty="0">
                <a:latin typeface="Verdana" pitchFamily="34" charset="0"/>
                <a:ea typeface="Verdana" pitchFamily="34" charset="0"/>
                <a:cs typeface="Verdana" pitchFamily="34" charset="0"/>
              </a:rPr>
              <a:t>(US, 1923-2011) </a:t>
            </a:r>
            <a:r>
              <a:rPr lang="en-US" i="1" dirty="0">
                <a:latin typeface="Verdana" pitchFamily="34" charset="0"/>
                <a:ea typeface="Verdana" pitchFamily="34" charset="0"/>
                <a:cs typeface="Verdana" pitchFamily="34" charset="0"/>
              </a:rPr>
              <a:t>The Bay</a:t>
            </a:r>
            <a:r>
              <a:rPr lang="en-US" dirty="0">
                <a:latin typeface="Verdana" pitchFamily="34" charset="0"/>
                <a:ea typeface="Verdana" pitchFamily="34" charset="0"/>
                <a:cs typeface="Verdana" pitchFamily="34" charset="0"/>
              </a:rPr>
              <a:t>, 1963, Acrylic on canvas, 6’9” x 6’10” Detroit Institute of Arts</a:t>
            </a:r>
          </a:p>
          <a:p>
            <a:br>
              <a:rPr lang="en-US" sz="1200" dirty="0">
                <a:latin typeface="Verdana" pitchFamily="34" charset="0"/>
                <a:ea typeface="Verdana" pitchFamily="34" charset="0"/>
                <a:cs typeface="Verdana" pitchFamily="34" charset="0"/>
              </a:rPr>
            </a:br>
            <a:r>
              <a:rPr lang="en-US" sz="1200" dirty="0">
                <a:latin typeface="Verdana" pitchFamily="34" charset="0"/>
                <a:ea typeface="Verdana" pitchFamily="34" charset="0"/>
                <a:cs typeface="Verdana" pitchFamily="34" charset="0"/>
              </a:rPr>
              <a:t>Note: the image in your textbook is</a:t>
            </a:r>
            <a:br>
              <a:rPr lang="en-US" sz="1200" dirty="0">
                <a:latin typeface="Verdana" pitchFamily="34" charset="0"/>
                <a:ea typeface="Verdana" pitchFamily="34" charset="0"/>
                <a:cs typeface="Verdana" pitchFamily="34" charset="0"/>
              </a:rPr>
            </a:br>
            <a:r>
              <a:rPr lang="en-US" sz="1200" dirty="0">
                <a:latin typeface="Verdana" pitchFamily="34" charset="0"/>
                <a:ea typeface="Verdana" pitchFamily="34" charset="0"/>
                <a:cs typeface="Verdana" pitchFamily="34" charset="0"/>
              </a:rPr>
              <a:t>incorrectly positioned</a:t>
            </a:r>
            <a:r>
              <a:rPr lang="en-US" dirty="0">
                <a:latin typeface="Verdana" pitchFamily="34" charset="0"/>
                <a:ea typeface="Verdana" pitchFamily="34" charset="0"/>
                <a:cs typeface="Verdana" pitchFamily="34" charset="0"/>
              </a:rPr>
              <a:t>.</a:t>
            </a:r>
            <a:endParaRPr lang="en-US" dirty="0"/>
          </a:p>
        </p:txBody>
      </p:sp>
      <p:pic>
        <p:nvPicPr>
          <p:cNvPr id="1028" name="Picture 4" descr="http://36.media.tumblr.com/9e6ff59dc81ed2223564e9c48a5cd3d2/tumblr_nixfseJK2D1u9zsl1o1_1280.jpg"/>
          <p:cNvPicPr>
            <a:picLocks noChangeAspect="1" noChangeArrowheads="1"/>
          </p:cNvPicPr>
          <p:nvPr/>
        </p:nvPicPr>
        <p:blipFill>
          <a:blip r:embed="rId2" cstate="print"/>
          <a:srcRect/>
          <a:stretch>
            <a:fillRect/>
          </a:stretch>
        </p:blipFill>
        <p:spPr bwMode="auto">
          <a:xfrm>
            <a:off x="4876800" y="1219200"/>
            <a:ext cx="5514566" cy="5366694"/>
          </a:xfrm>
          <a:prstGeom prst="rect">
            <a:avLst/>
          </a:prstGeom>
          <a:noFill/>
          <a:ln>
            <a:solidFill>
              <a:schemeClr val="tx1"/>
            </a:solid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5410200"/>
            <a:ext cx="7543800" cy="923330"/>
          </a:xfrm>
          <a:prstGeom prst="rect">
            <a:avLst/>
          </a:prstGeom>
        </p:spPr>
        <p:txBody>
          <a:bodyPr wrap="square">
            <a:spAutoFit/>
          </a:bodyPr>
          <a:lstStyle/>
          <a:p>
            <a:r>
              <a:rPr lang="en-US" dirty="0">
                <a:latin typeface="Verdana" pitchFamily="34" charset="0"/>
                <a:ea typeface="Verdana" pitchFamily="34" charset="0"/>
                <a:cs typeface="Verdana" pitchFamily="34" charset="0"/>
              </a:rPr>
              <a:t>Helen Frankenthaler painting, 1969. Post-Painterly Abstraction or Color Field painting. No emotional content like Abstract Expressionism; formal issues only.</a:t>
            </a:r>
            <a:endParaRPr lang="en-US" dirty="0"/>
          </a:p>
        </p:txBody>
      </p:sp>
      <p:pic>
        <p:nvPicPr>
          <p:cNvPr id="3" name="Picture 2" descr="http://static.artdiscover.com/img/news/56_l.jpeg"/>
          <p:cNvPicPr>
            <a:picLocks noChangeAspect="1" noChangeArrowheads="1"/>
          </p:cNvPicPr>
          <p:nvPr/>
        </p:nvPicPr>
        <p:blipFill>
          <a:blip r:embed="rId2" cstate="print"/>
          <a:srcRect b="6103"/>
          <a:stretch>
            <a:fillRect/>
          </a:stretch>
        </p:blipFill>
        <p:spPr bwMode="auto">
          <a:xfrm>
            <a:off x="2667000" y="685800"/>
            <a:ext cx="6743700" cy="44958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52600" y="5257800"/>
            <a:ext cx="8534400" cy="923330"/>
          </a:xfrm>
          <a:prstGeom prst="rect">
            <a:avLst/>
          </a:prstGeom>
        </p:spPr>
        <p:txBody>
          <a:bodyPr wrap="square">
            <a:spAutoFit/>
          </a:bodyPr>
          <a:lstStyle/>
          <a:p>
            <a:r>
              <a:rPr lang="en-US" dirty="0"/>
              <a:t>FRANK STELLA (US b. 1936), </a:t>
            </a:r>
            <a:r>
              <a:rPr lang="en-US" i="1" dirty="0" err="1"/>
              <a:t>Mas</a:t>
            </a:r>
            <a:r>
              <a:rPr lang="en-US" i="1" dirty="0"/>
              <a:t> o </a:t>
            </a:r>
            <a:r>
              <a:rPr lang="en-US" i="1" dirty="0" err="1"/>
              <a:t>Menos</a:t>
            </a:r>
            <a:r>
              <a:rPr lang="en-US" i="1" dirty="0"/>
              <a:t> (More or Less)</a:t>
            </a:r>
            <a:r>
              <a:rPr lang="en-US" dirty="0"/>
              <a:t>, 1960, Metallic powder in acrylic emulsion on canvas. Post Painterly Abstraction and Minimalism</a:t>
            </a:r>
            <a:br>
              <a:rPr lang="en-US" dirty="0"/>
            </a:br>
            <a:endParaRPr lang="en-US" dirty="0"/>
          </a:p>
        </p:txBody>
      </p:sp>
      <p:pic>
        <p:nvPicPr>
          <p:cNvPr id="60418" name="Picture 2" descr="http://studydroid.com/imageCards/08/7k/card-8639422-front.jpg"/>
          <p:cNvPicPr>
            <a:picLocks noChangeAspect="1" noChangeArrowheads="1"/>
          </p:cNvPicPr>
          <p:nvPr/>
        </p:nvPicPr>
        <p:blipFill>
          <a:blip r:embed="rId2" cstate="print"/>
          <a:srcRect/>
          <a:stretch>
            <a:fillRect/>
          </a:stretch>
        </p:blipFill>
        <p:spPr bwMode="auto">
          <a:xfrm>
            <a:off x="2057401" y="1143000"/>
            <a:ext cx="4910455" cy="3619500"/>
          </a:xfrm>
          <a:prstGeom prst="rect">
            <a:avLst/>
          </a:prstGeom>
          <a:noFill/>
        </p:spPr>
      </p:pic>
      <p:pic>
        <p:nvPicPr>
          <p:cNvPr id="60420" name="Picture 4" descr="http://photos1.blogger.com/blogger/3875/2607/1600/d7.1.jpg"/>
          <p:cNvPicPr>
            <a:picLocks noChangeAspect="1" noChangeArrowheads="1"/>
          </p:cNvPicPr>
          <p:nvPr/>
        </p:nvPicPr>
        <p:blipFill>
          <a:blip r:embed="rId3" cstate="print"/>
          <a:srcRect/>
          <a:stretch>
            <a:fillRect/>
          </a:stretch>
        </p:blipFill>
        <p:spPr bwMode="auto">
          <a:xfrm>
            <a:off x="7391400" y="1905001"/>
            <a:ext cx="3047378" cy="2543175"/>
          </a:xfrm>
          <a:prstGeom prst="rect">
            <a:avLst/>
          </a:prstGeom>
          <a:noFill/>
          <a:ln>
            <a:solidFill>
              <a:schemeClr val="tx1"/>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1E01C0-F592-422E-B86C-FFDD864F5F78}"/>
              </a:ext>
            </a:extLst>
          </p:cNvPr>
          <p:cNvPicPr>
            <a:picLocks noChangeAspect="1"/>
          </p:cNvPicPr>
          <p:nvPr/>
        </p:nvPicPr>
        <p:blipFill>
          <a:blip r:embed="rId2"/>
          <a:stretch>
            <a:fillRect/>
          </a:stretch>
        </p:blipFill>
        <p:spPr>
          <a:xfrm>
            <a:off x="4343400" y="0"/>
            <a:ext cx="7684034" cy="6858000"/>
          </a:xfrm>
          <a:prstGeom prst="rect">
            <a:avLst/>
          </a:prstGeom>
        </p:spPr>
      </p:pic>
      <p:sp>
        <p:nvSpPr>
          <p:cNvPr id="4" name="Title 1">
            <a:extLst>
              <a:ext uri="{FF2B5EF4-FFF2-40B4-BE49-F238E27FC236}">
                <a16:creationId xmlns:a16="http://schemas.microsoft.com/office/drawing/2014/main" id="{F02AC71B-F769-48A8-9DD7-B1491F58B4D9}"/>
              </a:ext>
            </a:extLst>
          </p:cNvPr>
          <p:cNvSpPr txBox="1">
            <a:spLocks/>
          </p:cNvSpPr>
          <p:nvPr/>
        </p:nvSpPr>
        <p:spPr bwMode="auto">
          <a:xfrm>
            <a:off x="304800" y="1143000"/>
            <a:ext cx="3800669" cy="2057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1600" b="1" kern="0" dirty="0"/>
              <a:t>Lee </a:t>
            </a:r>
            <a:r>
              <a:rPr lang="en-US" sz="1600" b="1" kern="0" dirty="0" err="1"/>
              <a:t>Bontecou</a:t>
            </a:r>
            <a:r>
              <a:rPr lang="en-US" sz="1600" b="1" kern="0" dirty="0"/>
              <a:t> </a:t>
            </a:r>
            <a:r>
              <a:rPr lang="en-US" sz="1600" kern="0" dirty="0"/>
              <a:t>(U.S., b. 1931), </a:t>
            </a:r>
            <a:r>
              <a:rPr lang="en-US" sz="1600" i="1" kern="0" dirty="0"/>
              <a:t>Untitled</a:t>
            </a:r>
            <a:r>
              <a:rPr lang="en-US" sz="1600" kern="0" dirty="0"/>
              <a:t>, 1961, welded steel, canvas, wire, cow hide, black velvet</a:t>
            </a:r>
            <a:br>
              <a:rPr lang="en-US" sz="1600" kern="0" dirty="0"/>
            </a:br>
            <a:r>
              <a:rPr lang="en-US" sz="1600" kern="0" dirty="0"/>
              <a:t>Museum of Modern Art, NYC</a:t>
            </a:r>
          </a:p>
        </p:txBody>
      </p:sp>
    </p:spTree>
    <p:extLst>
      <p:ext uri="{BB962C8B-B14F-4D97-AF65-F5344CB8AC3E}">
        <p14:creationId xmlns:p14="http://schemas.microsoft.com/office/powerpoint/2010/main" val="3527028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2362200" y="1066800"/>
            <a:ext cx="7543800" cy="3352800"/>
          </a:xfrm>
        </p:spPr>
        <p:txBody>
          <a:bodyPr/>
          <a:lstStyle/>
          <a:p>
            <a:pPr eaLnBrk="1" hangingPunct="1"/>
            <a:r>
              <a:rPr lang="en-US" sz="3600" dirty="0">
                <a:solidFill>
                  <a:srgbClr val="FF3300"/>
                </a:solidFill>
              </a:rPr>
              <a:t>American Abstract Expressionism</a:t>
            </a:r>
            <a:br>
              <a:rPr lang="en-US" sz="3600" dirty="0">
                <a:solidFill>
                  <a:srgbClr val="FF3300"/>
                </a:solidFill>
              </a:rPr>
            </a:br>
            <a:r>
              <a:rPr lang="en-US" sz="3600" dirty="0">
                <a:solidFill>
                  <a:schemeClr val="tx1">
                    <a:lumMod val="85000"/>
                  </a:schemeClr>
                </a:solidFill>
              </a:rPr>
              <a:t>“The New York School”</a:t>
            </a:r>
            <a:br>
              <a:rPr lang="en-US" sz="2400" dirty="0">
                <a:solidFill>
                  <a:srgbClr val="FF3300"/>
                </a:solidFill>
              </a:rPr>
            </a:br>
            <a:br>
              <a:rPr lang="en-US" sz="1800" dirty="0">
                <a:solidFill>
                  <a:srgbClr val="FF3300"/>
                </a:solidFill>
              </a:rPr>
            </a:br>
            <a:endParaRPr lang="en-US" sz="1800" dirty="0">
              <a:solidFill>
                <a:srgbClr val="FF3300"/>
              </a:solidFill>
            </a:endParaRPr>
          </a:p>
        </p:txBody>
      </p:sp>
      <p:sp>
        <p:nvSpPr>
          <p:cNvPr id="4" name="Rectangle 3"/>
          <p:cNvSpPr/>
          <p:nvPr/>
        </p:nvSpPr>
        <p:spPr>
          <a:xfrm>
            <a:off x="2514600" y="3962401"/>
            <a:ext cx="7315200" cy="830997"/>
          </a:xfrm>
          <a:prstGeom prst="rect">
            <a:avLst/>
          </a:prstGeom>
        </p:spPr>
        <p:txBody>
          <a:bodyPr wrap="square">
            <a:spAutoFit/>
          </a:bodyPr>
          <a:lstStyle/>
          <a:p>
            <a:pPr algn="ctr" fontAlgn="base">
              <a:spcBef>
                <a:spcPct val="0"/>
              </a:spcBef>
              <a:spcAft>
                <a:spcPct val="0"/>
              </a:spcAft>
            </a:pPr>
            <a:r>
              <a:rPr lang="en-US" sz="2400" dirty="0">
                <a:solidFill>
                  <a:srgbClr val="FFFFFF"/>
                </a:solidFill>
                <a:latin typeface="Verdana" pitchFamily="34" charset="0"/>
                <a:ea typeface="Verdana" pitchFamily="34" charset="0"/>
                <a:cs typeface="Verdana" pitchFamily="34" charset="0"/>
              </a:rPr>
              <a:t>After World War Two New York City </a:t>
            </a:r>
          </a:p>
          <a:p>
            <a:pPr algn="ctr" fontAlgn="base">
              <a:spcBef>
                <a:spcPct val="0"/>
              </a:spcBef>
              <a:spcAft>
                <a:spcPct val="0"/>
              </a:spcAft>
            </a:pPr>
            <a:r>
              <a:rPr lang="en-US" sz="2400" dirty="0">
                <a:solidFill>
                  <a:srgbClr val="FFFFFF"/>
                </a:solidFill>
                <a:latin typeface="Verdana" pitchFamily="34" charset="0"/>
                <a:ea typeface="Verdana" pitchFamily="34" charset="0"/>
                <a:cs typeface="Verdana" pitchFamily="34" charset="0"/>
              </a:rPr>
              <a:t>replaces Paris as the capital of the art world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CD9BD-E83A-4DB6-9B08-7E8B6A17F984}"/>
              </a:ext>
            </a:extLst>
          </p:cNvPr>
          <p:cNvSpPr>
            <a:spLocks noGrp="1"/>
          </p:cNvSpPr>
          <p:nvPr>
            <p:ph type="title"/>
          </p:nvPr>
        </p:nvSpPr>
        <p:spPr>
          <a:xfrm>
            <a:off x="3251242" y="6172200"/>
            <a:ext cx="8879633" cy="685800"/>
          </a:xfrm>
        </p:spPr>
        <p:txBody>
          <a:bodyPr/>
          <a:lstStyle/>
          <a:p>
            <a:r>
              <a:rPr lang="en-US" sz="1600" dirty="0"/>
              <a:t>Lee </a:t>
            </a:r>
            <a:r>
              <a:rPr lang="en-US" sz="1600" dirty="0" err="1"/>
              <a:t>Bontecou</a:t>
            </a:r>
            <a:r>
              <a:rPr lang="en-US" sz="1600" dirty="0"/>
              <a:t> (U.S., b. 1931), </a:t>
            </a:r>
            <a:r>
              <a:rPr lang="en-US" sz="1600" i="1" dirty="0"/>
              <a:t>Untitled</a:t>
            </a:r>
            <a:r>
              <a:rPr lang="en-US" sz="1600" dirty="0"/>
              <a:t>, 1961, welded steel, canvas, wire, cow hide, black velvet</a:t>
            </a:r>
            <a:br>
              <a:rPr lang="en-US" sz="1600" dirty="0"/>
            </a:br>
            <a:r>
              <a:rPr lang="en-US" sz="1600" dirty="0"/>
              <a:t>Museum of Modern Art, NYC</a:t>
            </a:r>
          </a:p>
        </p:txBody>
      </p:sp>
      <p:pic>
        <p:nvPicPr>
          <p:cNvPr id="3" name="Picture 2">
            <a:extLst>
              <a:ext uri="{FF2B5EF4-FFF2-40B4-BE49-F238E27FC236}">
                <a16:creationId xmlns:a16="http://schemas.microsoft.com/office/drawing/2014/main" id="{CCCB4F92-3717-4ED4-96B9-97340A106911}"/>
              </a:ext>
            </a:extLst>
          </p:cNvPr>
          <p:cNvPicPr>
            <a:picLocks noChangeAspect="1"/>
          </p:cNvPicPr>
          <p:nvPr/>
        </p:nvPicPr>
        <p:blipFill>
          <a:blip r:embed="rId2"/>
          <a:stretch>
            <a:fillRect/>
          </a:stretch>
        </p:blipFill>
        <p:spPr>
          <a:xfrm>
            <a:off x="3657600" y="58316"/>
            <a:ext cx="8229600" cy="6172200"/>
          </a:xfrm>
          <a:prstGeom prst="rect">
            <a:avLst/>
          </a:prstGeom>
        </p:spPr>
      </p:pic>
      <p:pic>
        <p:nvPicPr>
          <p:cNvPr id="4" name="Picture 3">
            <a:extLst>
              <a:ext uri="{FF2B5EF4-FFF2-40B4-BE49-F238E27FC236}">
                <a16:creationId xmlns:a16="http://schemas.microsoft.com/office/drawing/2014/main" id="{98CEB423-FAA7-484B-A4E6-EEC06B6A8420}"/>
              </a:ext>
            </a:extLst>
          </p:cNvPr>
          <p:cNvPicPr>
            <a:picLocks noChangeAspect="1"/>
          </p:cNvPicPr>
          <p:nvPr/>
        </p:nvPicPr>
        <p:blipFill>
          <a:blip r:embed="rId3"/>
          <a:stretch>
            <a:fillRect/>
          </a:stretch>
        </p:blipFill>
        <p:spPr>
          <a:xfrm>
            <a:off x="533400" y="1829189"/>
            <a:ext cx="2857500" cy="2705100"/>
          </a:xfrm>
          <a:prstGeom prst="rect">
            <a:avLst/>
          </a:prstGeom>
        </p:spPr>
      </p:pic>
      <p:sp>
        <p:nvSpPr>
          <p:cNvPr id="5" name="TextBox 4">
            <a:extLst>
              <a:ext uri="{FF2B5EF4-FFF2-40B4-BE49-F238E27FC236}">
                <a16:creationId xmlns:a16="http://schemas.microsoft.com/office/drawing/2014/main" id="{FA33A9C3-013F-4D3B-A5B0-B70F3736AFCE}"/>
              </a:ext>
            </a:extLst>
          </p:cNvPr>
          <p:cNvSpPr txBox="1"/>
          <p:nvPr/>
        </p:nvSpPr>
        <p:spPr>
          <a:xfrm>
            <a:off x="506963" y="4543620"/>
            <a:ext cx="2731838" cy="523220"/>
          </a:xfrm>
          <a:prstGeom prst="rect">
            <a:avLst/>
          </a:prstGeom>
          <a:noFill/>
        </p:spPr>
        <p:txBody>
          <a:bodyPr wrap="none" rtlCol="0">
            <a:spAutoFit/>
          </a:bodyPr>
          <a:lstStyle/>
          <a:p>
            <a:r>
              <a:rPr lang="en-US" sz="1400" dirty="0" err="1"/>
              <a:t>Bontecou</a:t>
            </a:r>
            <a:r>
              <a:rPr lang="en-US" sz="1400" dirty="0"/>
              <a:t> attaching canvas to a </a:t>
            </a:r>
          </a:p>
          <a:p>
            <a:r>
              <a:rPr lang="en-US" sz="1400" dirty="0"/>
              <a:t>welded steel frame, c. 1960</a:t>
            </a:r>
          </a:p>
        </p:txBody>
      </p:sp>
    </p:spTree>
    <p:extLst>
      <p:ext uri="{BB962C8B-B14F-4D97-AF65-F5344CB8AC3E}">
        <p14:creationId xmlns:p14="http://schemas.microsoft.com/office/powerpoint/2010/main" val="1925188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98464152-2925-489C-B795-2026501DEE76}"/>
              </a:ext>
            </a:extLst>
          </p:cNvPr>
          <p:cNvPicPr>
            <a:picLocks noRot="1" noChangeAspect="1"/>
          </p:cNvPicPr>
          <p:nvPr>
            <a:videoFile r:link="rId1"/>
          </p:nvPr>
        </p:nvPicPr>
        <p:blipFill>
          <a:blip r:embed="rId3"/>
          <a:stretch>
            <a:fillRect/>
          </a:stretch>
        </p:blipFill>
        <p:spPr>
          <a:xfrm>
            <a:off x="948266" y="533400"/>
            <a:ext cx="10295467" cy="5791200"/>
          </a:xfrm>
          <a:prstGeom prst="rect">
            <a:avLst/>
          </a:prstGeom>
        </p:spPr>
      </p:pic>
    </p:spTree>
    <p:extLst>
      <p:ext uri="{BB962C8B-B14F-4D97-AF65-F5344CB8AC3E}">
        <p14:creationId xmlns:p14="http://schemas.microsoft.com/office/powerpoint/2010/main" val="471035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981200" y="274638"/>
            <a:ext cx="8229600" cy="792162"/>
          </a:xfrm>
        </p:spPr>
        <p:txBody>
          <a:bodyPr/>
          <a:lstStyle/>
          <a:p>
            <a:pPr eaLnBrk="1" hangingPunct="1"/>
            <a:r>
              <a:rPr lang="en-US" sz="1600"/>
              <a:t>“The Irascibles” (Abstract Expressionists), </a:t>
            </a:r>
            <a:r>
              <a:rPr lang="en-US" sz="1600" i="1"/>
              <a:t>Life Magazine</a:t>
            </a:r>
            <a:r>
              <a:rPr lang="en-US" sz="1600"/>
              <a:t> cover story, 1951</a:t>
            </a:r>
          </a:p>
        </p:txBody>
      </p:sp>
      <p:sp>
        <p:nvSpPr>
          <p:cNvPr id="3075" name="Rectangle 3"/>
          <p:cNvSpPr>
            <a:spLocks noChangeArrowheads="1"/>
          </p:cNvSpPr>
          <p:nvPr/>
        </p:nvSpPr>
        <p:spPr bwMode="auto">
          <a:xfrm>
            <a:off x="6629400" y="1873251"/>
            <a:ext cx="3581400" cy="2563813"/>
          </a:xfrm>
          <a:prstGeom prst="rect">
            <a:avLst/>
          </a:prstGeom>
          <a:noFill/>
          <a:ln w="9525">
            <a:noFill/>
            <a:miter lim="800000"/>
            <a:headEnd/>
            <a:tailEnd/>
          </a:ln>
        </p:spPr>
        <p:txBody>
          <a:bodyPr anchor="ctr">
            <a:spAutoFit/>
          </a:bodyPr>
          <a:lstStyle/>
          <a:p>
            <a:pPr fontAlgn="base">
              <a:spcBef>
                <a:spcPct val="0"/>
              </a:spcBef>
              <a:spcAft>
                <a:spcPct val="0"/>
              </a:spcAft>
            </a:pPr>
            <a:r>
              <a:rPr lang="en-US" i="1">
                <a:solidFill>
                  <a:srgbClr val="FFFFFF"/>
                </a:solidFill>
              </a:rPr>
              <a:t>Theodoros Stamos, Jimmy Ernst, Barnett Newman, James Brooks, Mark Rothko, Richard Pousette-Dart, William Baziotes, Jackson Pollock, Clyfford Still, Robert Motherwell, Bradley Walker Tomlin, Willem de Kooning, Adolph Gottlieb, Ad Reinhardt, Hedda Sterne</a:t>
            </a:r>
            <a:r>
              <a:rPr lang="en-US">
                <a:solidFill>
                  <a:srgbClr val="FFFFFF"/>
                </a:solidFill>
              </a:rPr>
              <a:t> </a:t>
            </a:r>
          </a:p>
        </p:txBody>
      </p:sp>
      <p:pic>
        <p:nvPicPr>
          <p:cNvPr id="3076" name="Picture 4" descr="nl_TheIrascibles"/>
          <p:cNvPicPr>
            <a:picLocks noChangeAspect="1" noChangeArrowheads="1"/>
          </p:cNvPicPr>
          <p:nvPr/>
        </p:nvPicPr>
        <p:blipFill>
          <a:blip r:embed="rId2" cstate="print"/>
          <a:srcRect/>
          <a:stretch>
            <a:fillRect/>
          </a:stretch>
        </p:blipFill>
        <p:spPr bwMode="auto">
          <a:xfrm>
            <a:off x="2009776" y="1219200"/>
            <a:ext cx="4348163" cy="4953000"/>
          </a:xfrm>
          <a:prstGeom prst="rect">
            <a:avLst/>
          </a:prstGeom>
          <a:noFill/>
          <a:ln w="9525">
            <a:solidFill>
              <a:srgbClr val="808080"/>
            </a:solid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81200" y="274638"/>
            <a:ext cx="8229600" cy="1249362"/>
          </a:xfrm>
        </p:spPr>
        <p:txBody>
          <a:bodyPr/>
          <a:lstStyle/>
          <a:p>
            <a:pPr eaLnBrk="1" hangingPunct="1"/>
            <a:r>
              <a:rPr lang="en-US" sz="1600" dirty="0"/>
              <a:t>ABSTRACT EXPRESSIONIST ACTION PAINTING</a:t>
            </a:r>
            <a:br>
              <a:rPr lang="en-US" sz="1600" dirty="0"/>
            </a:br>
            <a:br>
              <a:rPr lang="en-US" sz="1600" dirty="0"/>
            </a:br>
            <a:r>
              <a:rPr lang="en-US" sz="1600" dirty="0"/>
              <a:t>(left) </a:t>
            </a:r>
            <a:r>
              <a:rPr lang="en-US" sz="1600" b="1" dirty="0"/>
              <a:t>Jackson Pollock</a:t>
            </a:r>
            <a:r>
              <a:rPr lang="en-US" sz="1600" dirty="0"/>
              <a:t> (US, 1912-1956) painting, 1950 </a:t>
            </a:r>
            <a:br>
              <a:rPr lang="en-US" sz="1600" dirty="0"/>
            </a:br>
            <a:r>
              <a:rPr lang="en-US" sz="1600" dirty="0"/>
              <a:t>(right) </a:t>
            </a:r>
            <a:r>
              <a:rPr lang="en-US" sz="1600" b="1" dirty="0"/>
              <a:t>Willem de Kooning</a:t>
            </a:r>
            <a:r>
              <a:rPr lang="en-US" sz="1600" dirty="0"/>
              <a:t> (US, born Holland,1904–97) painting </a:t>
            </a:r>
            <a:r>
              <a:rPr lang="en-US" sz="1600" i="1" dirty="0"/>
              <a:t>Woman I</a:t>
            </a:r>
            <a:r>
              <a:rPr lang="en-US" sz="1600" dirty="0"/>
              <a:t>, 1951</a:t>
            </a:r>
            <a:br>
              <a:rPr lang="en-US" sz="1600" dirty="0"/>
            </a:br>
            <a:endParaRPr lang="en-US" sz="1600" dirty="0"/>
          </a:p>
        </p:txBody>
      </p:sp>
      <p:pic>
        <p:nvPicPr>
          <p:cNvPr id="4099" name="Picture 3" descr="pollock-at_work_in_studio-with-Krasner-Namuth-1950"/>
          <p:cNvPicPr>
            <a:picLocks noChangeAspect="1" noChangeArrowheads="1"/>
          </p:cNvPicPr>
          <p:nvPr/>
        </p:nvPicPr>
        <p:blipFill>
          <a:blip r:embed="rId2" cstate="print"/>
          <a:srcRect b="5455"/>
          <a:stretch>
            <a:fillRect/>
          </a:stretch>
        </p:blipFill>
        <p:spPr bwMode="auto">
          <a:xfrm>
            <a:off x="1981201" y="1676400"/>
            <a:ext cx="4029075" cy="4191000"/>
          </a:xfrm>
          <a:prstGeom prst="rect">
            <a:avLst/>
          </a:prstGeom>
          <a:noFill/>
          <a:ln w="9525">
            <a:solidFill>
              <a:srgbClr val="808080"/>
            </a:solidFill>
            <a:miter lim="800000"/>
            <a:headEnd/>
            <a:tailEnd/>
          </a:ln>
        </p:spPr>
      </p:pic>
      <p:pic>
        <p:nvPicPr>
          <p:cNvPr id="4100" name="Picture 4" descr="de_kooning_painting_woman_1"/>
          <p:cNvPicPr>
            <a:picLocks noChangeAspect="1" noChangeArrowheads="1"/>
          </p:cNvPicPr>
          <p:nvPr/>
        </p:nvPicPr>
        <p:blipFill>
          <a:blip r:embed="rId3" cstate="print"/>
          <a:srcRect/>
          <a:stretch>
            <a:fillRect/>
          </a:stretch>
        </p:blipFill>
        <p:spPr bwMode="auto">
          <a:xfrm>
            <a:off x="6248401" y="1676400"/>
            <a:ext cx="3959225" cy="4191000"/>
          </a:xfrm>
          <a:prstGeom prst="rect">
            <a:avLst/>
          </a:prstGeom>
          <a:noFill/>
          <a:ln w="9525">
            <a:solidFill>
              <a:srgbClr val="808080"/>
            </a:solid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81200" y="0"/>
            <a:ext cx="8229600" cy="1143000"/>
          </a:xfrm>
        </p:spPr>
        <p:txBody>
          <a:bodyPr/>
          <a:lstStyle/>
          <a:p>
            <a:pPr eaLnBrk="1" hangingPunct="1"/>
            <a:r>
              <a:rPr lang="en-US" sz="1600" b="1" dirty="0"/>
              <a:t>Jackson Pollock</a:t>
            </a:r>
            <a:r>
              <a:rPr lang="en-US" sz="1600" dirty="0"/>
              <a:t> (American, 1912-1956) painting in Springs NY studio, 1950</a:t>
            </a:r>
            <a:br>
              <a:rPr lang="en-US" sz="1600" dirty="0"/>
            </a:br>
            <a:r>
              <a:rPr lang="en-US" sz="1600" b="1" dirty="0"/>
              <a:t>Action Painting</a:t>
            </a:r>
            <a:r>
              <a:rPr lang="en-US" sz="1600" dirty="0"/>
              <a:t> – American Abstract Expressionism</a:t>
            </a:r>
            <a:br>
              <a:rPr lang="en-US" sz="1600" dirty="0"/>
            </a:br>
            <a:br>
              <a:rPr lang="en-US" sz="1600" dirty="0"/>
            </a:br>
            <a:r>
              <a:rPr lang="en-US" sz="1600" b="1" dirty="0"/>
              <a:t>“I believe the easel picture to be a dying form.”</a:t>
            </a:r>
            <a:r>
              <a:rPr lang="en-US" sz="1600" dirty="0"/>
              <a:t> (Guggenheim Application, 1947)</a:t>
            </a:r>
          </a:p>
        </p:txBody>
      </p:sp>
      <p:pic>
        <p:nvPicPr>
          <p:cNvPr id="13316" name="Picture 4" descr="pollock_lifemagazine"/>
          <p:cNvPicPr>
            <a:picLocks noChangeAspect="1" noChangeArrowheads="1"/>
          </p:cNvPicPr>
          <p:nvPr/>
        </p:nvPicPr>
        <p:blipFill>
          <a:blip r:embed="rId2" cstate="print"/>
          <a:srcRect/>
          <a:stretch>
            <a:fillRect/>
          </a:stretch>
        </p:blipFill>
        <p:spPr bwMode="auto">
          <a:xfrm>
            <a:off x="1828800" y="1620657"/>
            <a:ext cx="4462034" cy="3087688"/>
          </a:xfrm>
          <a:prstGeom prst="rect">
            <a:avLst/>
          </a:prstGeom>
          <a:noFill/>
          <a:ln w="9525">
            <a:noFill/>
            <a:miter lim="800000"/>
            <a:headEnd/>
            <a:tailEnd/>
          </a:ln>
        </p:spPr>
      </p:pic>
      <p:pic>
        <p:nvPicPr>
          <p:cNvPr id="13317" name="Picture 5" descr="pollock_james_dean"/>
          <p:cNvPicPr>
            <a:picLocks noChangeAspect="1" noChangeArrowheads="1"/>
          </p:cNvPicPr>
          <p:nvPr/>
        </p:nvPicPr>
        <p:blipFill>
          <a:blip r:embed="rId3" cstate="print">
            <a:lum contrast="16000"/>
            <a:grayscl/>
          </a:blip>
          <a:srcRect/>
          <a:stretch>
            <a:fillRect/>
          </a:stretch>
        </p:blipFill>
        <p:spPr bwMode="auto">
          <a:xfrm>
            <a:off x="363537" y="1828800"/>
            <a:ext cx="1312863" cy="1947863"/>
          </a:xfrm>
          <a:prstGeom prst="rect">
            <a:avLst/>
          </a:prstGeom>
          <a:noFill/>
          <a:ln w="9525">
            <a:solidFill>
              <a:schemeClr val="tx1"/>
            </a:solidFill>
            <a:miter lim="800000"/>
            <a:headEnd/>
            <a:tailEnd/>
          </a:ln>
        </p:spPr>
      </p:pic>
      <p:sp>
        <p:nvSpPr>
          <p:cNvPr id="13318" name="Text Box 6"/>
          <p:cNvSpPr txBox="1">
            <a:spLocks noChangeArrowheads="1"/>
          </p:cNvSpPr>
          <p:nvPr/>
        </p:nvSpPr>
        <p:spPr bwMode="auto">
          <a:xfrm>
            <a:off x="1800563" y="4756101"/>
            <a:ext cx="4697654" cy="1323439"/>
          </a:xfrm>
          <a:prstGeom prst="rect">
            <a:avLst/>
          </a:prstGeom>
          <a:noFill/>
          <a:ln w="9525">
            <a:noFill/>
            <a:miter lim="800000"/>
            <a:headEnd/>
            <a:tailEnd/>
          </a:ln>
        </p:spPr>
        <p:txBody>
          <a:bodyPr wrap="square">
            <a:spAutoFit/>
          </a:bodyPr>
          <a:lstStyle/>
          <a:p>
            <a:pPr fontAlgn="base">
              <a:spcBef>
                <a:spcPct val="0"/>
              </a:spcBef>
              <a:spcAft>
                <a:spcPct val="0"/>
              </a:spcAft>
            </a:pPr>
            <a:r>
              <a:rPr lang="en-US" sz="1600" dirty="0">
                <a:solidFill>
                  <a:srgbClr val="FFFFFF"/>
                </a:solidFill>
              </a:rPr>
              <a:t>August 1949 issue of </a:t>
            </a:r>
            <a:r>
              <a:rPr lang="en-US" sz="1600" i="1" dirty="0">
                <a:solidFill>
                  <a:srgbClr val="FFFFFF"/>
                </a:solidFill>
              </a:rPr>
              <a:t>Life</a:t>
            </a:r>
            <a:r>
              <a:rPr lang="en-US" sz="1600" dirty="0">
                <a:solidFill>
                  <a:srgbClr val="FFFFFF"/>
                </a:solidFill>
              </a:rPr>
              <a:t> magazine: ”Is he the greatest living painter in the United States?”</a:t>
            </a:r>
          </a:p>
          <a:p>
            <a:pPr fontAlgn="base">
              <a:spcBef>
                <a:spcPct val="0"/>
              </a:spcBef>
              <a:spcAft>
                <a:spcPct val="0"/>
              </a:spcAft>
            </a:pPr>
            <a:endParaRPr lang="en-US" sz="1600" dirty="0">
              <a:solidFill>
                <a:srgbClr val="FFFFFF"/>
              </a:solidFill>
            </a:endParaRPr>
          </a:p>
          <a:p>
            <a:pPr fontAlgn="base">
              <a:spcBef>
                <a:spcPct val="0"/>
              </a:spcBef>
              <a:spcAft>
                <a:spcPct val="0"/>
              </a:spcAft>
            </a:pPr>
            <a:r>
              <a:rPr lang="en-US" sz="1600" dirty="0">
                <a:solidFill>
                  <a:srgbClr val="FFFFFF"/>
                </a:solidFill>
              </a:rPr>
              <a:t>Jackson Pollock is the first artist to become a media celebrity </a:t>
            </a:r>
          </a:p>
        </p:txBody>
      </p:sp>
      <p:sp>
        <p:nvSpPr>
          <p:cNvPr id="13319" name="Text Box 7"/>
          <p:cNvSpPr txBox="1">
            <a:spLocks noChangeArrowheads="1"/>
          </p:cNvSpPr>
          <p:nvPr/>
        </p:nvSpPr>
        <p:spPr bwMode="auto">
          <a:xfrm>
            <a:off x="218950" y="3831527"/>
            <a:ext cx="1457450" cy="738664"/>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a:solidFill>
                  <a:srgbClr val="FFFFFF"/>
                </a:solidFill>
              </a:rPr>
              <a:t>James Dean in</a:t>
            </a:r>
          </a:p>
          <a:p>
            <a:pPr fontAlgn="base">
              <a:spcBef>
                <a:spcPct val="0"/>
              </a:spcBef>
              <a:spcAft>
                <a:spcPct val="0"/>
              </a:spcAft>
            </a:pPr>
            <a:r>
              <a:rPr lang="en-US" sz="1400" i="1" dirty="0">
                <a:solidFill>
                  <a:srgbClr val="FFFFFF"/>
                </a:solidFill>
              </a:rPr>
              <a:t>Rebel Without a</a:t>
            </a:r>
          </a:p>
          <a:p>
            <a:pPr fontAlgn="base">
              <a:spcBef>
                <a:spcPct val="0"/>
              </a:spcBef>
              <a:spcAft>
                <a:spcPct val="0"/>
              </a:spcAft>
            </a:pPr>
            <a:r>
              <a:rPr lang="en-US" sz="1400" i="1" dirty="0">
                <a:solidFill>
                  <a:srgbClr val="FFFFFF"/>
                </a:solidFill>
              </a:rPr>
              <a:t>Cause, </a:t>
            </a:r>
            <a:r>
              <a:rPr lang="en-US" sz="1400" dirty="0">
                <a:solidFill>
                  <a:srgbClr val="FFFFFF"/>
                </a:solidFill>
              </a:rPr>
              <a:t>1955</a:t>
            </a:r>
          </a:p>
        </p:txBody>
      </p:sp>
      <p:pic>
        <p:nvPicPr>
          <p:cNvPr id="82946" name="Picture 2" descr="http://a5.files.saymedia-content.com/image/upload/c_fit,q_70,w_630/MTE5NTU2MzE2MzQ3NDY3Mjc1.jpg"/>
          <p:cNvPicPr>
            <a:picLocks noChangeAspect="1" noChangeArrowheads="1"/>
          </p:cNvPicPr>
          <p:nvPr/>
        </p:nvPicPr>
        <p:blipFill>
          <a:blip r:embed="rId4" cstate="print"/>
          <a:srcRect/>
          <a:stretch>
            <a:fillRect/>
          </a:stretch>
        </p:blipFill>
        <p:spPr bwMode="auto">
          <a:xfrm>
            <a:off x="6705600" y="1409324"/>
            <a:ext cx="4257411" cy="4419599"/>
          </a:xfrm>
          <a:prstGeom prst="rect">
            <a:avLst/>
          </a:prstGeom>
          <a:noFill/>
          <a:ln>
            <a:solidFill>
              <a:schemeClr val="tx1"/>
            </a:solidFill>
          </a:ln>
        </p:spPr>
      </p:pic>
    </p:spTree>
    <p:extLst>
      <p:ext uri="{BB962C8B-B14F-4D97-AF65-F5344CB8AC3E}">
        <p14:creationId xmlns:p14="http://schemas.microsoft.com/office/powerpoint/2010/main" val="1666109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04800" y="274638"/>
            <a:ext cx="7239000" cy="1706562"/>
          </a:xfrm>
        </p:spPr>
        <p:txBody>
          <a:bodyPr/>
          <a:lstStyle/>
          <a:p>
            <a:pPr algn="l" eaLnBrk="1" hangingPunct="1"/>
            <a:r>
              <a:rPr lang="en-US" sz="1600" dirty="0">
                <a:latin typeface="Verdana" pitchFamily="34" charset="0"/>
                <a:ea typeface="Verdana" pitchFamily="34" charset="0"/>
                <a:cs typeface="Verdana" pitchFamily="34" charset="0"/>
              </a:rPr>
              <a:t>(below) </a:t>
            </a:r>
            <a:r>
              <a:rPr lang="en-US" sz="1600" b="1" dirty="0">
                <a:latin typeface="Verdana" pitchFamily="34" charset="0"/>
                <a:ea typeface="Verdana" pitchFamily="34" charset="0"/>
                <a:cs typeface="Verdana" pitchFamily="34" charset="0"/>
              </a:rPr>
              <a:t>Jackson Pollock</a:t>
            </a:r>
            <a:r>
              <a:rPr lang="en-US" sz="1600" dirty="0">
                <a:latin typeface="Verdana" pitchFamily="34" charset="0"/>
                <a:ea typeface="Verdana" pitchFamily="34" charset="0"/>
                <a:cs typeface="Verdana" pitchFamily="34" charset="0"/>
              </a:rPr>
              <a:t>, </a:t>
            </a:r>
            <a:r>
              <a:rPr lang="en-US" sz="1600" i="1" dirty="0">
                <a:latin typeface="Verdana" pitchFamily="34" charset="0"/>
                <a:ea typeface="Verdana" pitchFamily="34" charset="0"/>
                <a:cs typeface="Verdana" pitchFamily="34" charset="0"/>
              </a:rPr>
              <a:t>Pasiphae</a:t>
            </a:r>
            <a:r>
              <a:rPr lang="en-US" sz="1600" dirty="0">
                <a:latin typeface="Verdana" pitchFamily="34" charset="0"/>
                <a:ea typeface="Verdana" pitchFamily="34" charset="0"/>
                <a:cs typeface="Verdana" pitchFamily="34" charset="0"/>
              </a:rPr>
              <a:t>, 1943</a:t>
            </a:r>
            <a:br>
              <a:rPr lang="en-US" sz="1600" dirty="0">
                <a:latin typeface="Verdana" pitchFamily="34" charset="0"/>
                <a:ea typeface="Verdana" pitchFamily="34" charset="0"/>
                <a:cs typeface="Verdana" pitchFamily="34" charset="0"/>
              </a:rPr>
            </a:br>
            <a:r>
              <a:rPr lang="en-US" sz="1600" dirty="0">
                <a:latin typeface="Verdana" pitchFamily="34" charset="0"/>
                <a:ea typeface="Verdana" pitchFamily="34" charset="0"/>
                <a:cs typeface="Verdana" pitchFamily="34" charset="0"/>
              </a:rPr>
              <a:t>(right) </a:t>
            </a:r>
            <a:r>
              <a:rPr lang="en-US" sz="1600" b="1" dirty="0">
                <a:latin typeface="Verdana" pitchFamily="34" charset="0"/>
                <a:ea typeface="Verdana" pitchFamily="34" charset="0"/>
                <a:cs typeface="Verdana" pitchFamily="34" charset="0"/>
              </a:rPr>
              <a:t>André Masson</a:t>
            </a:r>
            <a:r>
              <a:rPr lang="en-US" sz="1600" dirty="0">
                <a:latin typeface="Verdana" pitchFamily="34" charset="0"/>
                <a:ea typeface="Verdana" pitchFamily="34" charset="0"/>
                <a:cs typeface="Verdana" pitchFamily="34" charset="0"/>
              </a:rPr>
              <a:t> (French Surrealist), </a:t>
            </a:r>
            <a:r>
              <a:rPr lang="en-US" sz="1600" i="1" dirty="0">
                <a:latin typeface="Verdana" pitchFamily="34" charset="0"/>
                <a:ea typeface="Verdana" pitchFamily="34" charset="0"/>
                <a:cs typeface="Verdana" pitchFamily="34" charset="0"/>
              </a:rPr>
              <a:t>Pasiphae</a:t>
            </a:r>
            <a:r>
              <a:rPr lang="en-US" sz="1600" dirty="0">
                <a:latin typeface="Verdana" pitchFamily="34" charset="0"/>
                <a:ea typeface="Verdana" pitchFamily="34" charset="0"/>
                <a:cs typeface="Verdana" pitchFamily="34" charset="0"/>
              </a:rPr>
              <a:t>, 1943</a:t>
            </a:r>
            <a:br>
              <a:rPr lang="en-US" sz="1600" dirty="0">
                <a:latin typeface="Verdana" pitchFamily="34" charset="0"/>
                <a:ea typeface="Verdana" pitchFamily="34" charset="0"/>
                <a:cs typeface="Verdana" pitchFamily="34" charset="0"/>
              </a:rPr>
            </a:br>
            <a:br>
              <a:rPr lang="en-US" sz="1600" dirty="0">
                <a:latin typeface="Verdana" pitchFamily="34" charset="0"/>
                <a:ea typeface="Verdana" pitchFamily="34" charset="0"/>
                <a:cs typeface="Verdana" pitchFamily="34" charset="0"/>
              </a:rPr>
            </a:br>
            <a:r>
              <a:rPr lang="en-US" sz="1600" dirty="0">
                <a:latin typeface="Verdana" pitchFamily="34" charset="0"/>
                <a:ea typeface="Verdana" pitchFamily="34" charset="0"/>
                <a:cs typeface="Verdana" pitchFamily="34" charset="0"/>
              </a:rPr>
              <a:t>Surrealism (subjective mythos and automatism) </a:t>
            </a:r>
            <a:br>
              <a:rPr lang="en-US" sz="1600" dirty="0">
                <a:latin typeface="Verdana" pitchFamily="34" charset="0"/>
                <a:ea typeface="Verdana" pitchFamily="34" charset="0"/>
                <a:cs typeface="Verdana" pitchFamily="34" charset="0"/>
              </a:rPr>
            </a:br>
            <a:r>
              <a:rPr lang="en-US" sz="1600" dirty="0">
                <a:latin typeface="Verdana" pitchFamily="34" charset="0"/>
                <a:ea typeface="Verdana" pitchFamily="34" charset="0"/>
                <a:cs typeface="Verdana" pitchFamily="34" charset="0"/>
              </a:rPr>
              <a:t>and Jungian psychoanalysis: the collective unconscious</a:t>
            </a:r>
          </a:p>
        </p:txBody>
      </p:sp>
      <p:pic>
        <p:nvPicPr>
          <p:cNvPr id="44034" name="Picture 2" descr="http://www.jackson-pollock.org/images/paintings/pasiphae.jpg"/>
          <p:cNvPicPr>
            <a:picLocks noChangeAspect="1" noChangeArrowheads="1"/>
          </p:cNvPicPr>
          <p:nvPr/>
        </p:nvPicPr>
        <p:blipFill>
          <a:blip r:embed="rId2" cstate="print">
            <a:lum contrast="10000"/>
          </a:blip>
          <a:srcRect/>
          <a:stretch>
            <a:fillRect/>
          </a:stretch>
        </p:blipFill>
        <p:spPr bwMode="auto">
          <a:xfrm>
            <a:off x="1981201" y="2439528"/>
            <a:ext cx="7391400" cy="4266073"/>
          </a:xfrm>
          <a:prstGeom prst="rect">
            <a:avLst/>
          </a:prstGeom>
          <a:noFill/>
          <a:ln>
            <a:solidFill>
              <a:schemeClr val="tx1">
                <a:lumMod val="95000"/>
              </a:schemeClr>
            </a:solidFill>
          </a:ln>
        </p:spPr>
      </p:pic>
      <p:pic>
        <p:nvPicPr>
          <p:cNvPr id="44036" name="Picture 4" descr="http://coursecontent.westhillscollege.com/Art%20Images/CD_05/screen/MM25017P.jpg"/>
          <p:cNvPicPr>
            <a:picLocks noChangeAspect="1" noChangeArrowheads="1"/>
          </p:cNvPicPr>
          <p:nvPr/>
        </p:nvPicPr>
        <p:blipFill>
          <a:blip r:embed="rId3" cstate="print"/>
          <a:srcRect/>
          <a:stretch>
            <a:fillRect/>
          </a:stretch>
        </p:blipFill>
        <p:spPr bwMode="auto">
          <a:xfrm>
            <a:off x="7696200" y="152401"/>
            <a:ext cx="2755204" cy="2142171"/>
          </a:xfrm>
          <a:prstGeom prst="rect">
            <a:avLst/>
          </a:prstGeom>
          <a:noFill/>
          <a:ln>
            <a:solidFill>
              <a:schemeClr val="tx1">
                <a:lumMod val="95000"/>
              </a:schemeClr>
            </a:solidFill>
          </a:ln>
        </p:spPr>
      </p:pic>
    </p:spTree>
    <p:extLst>
      <p:ext uri="{BB962C8B-B14F-4D97-AF65-F5344CB8AC3E}">
        <p14:creationId xmlns:p14="http://schemas.microsoft.com/office/powerpoint/2010/main" val="1831709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ncR_T0faKM"/>
          <p:cNvPicPr>
            <a:picLocks noGrp="1" noRot="1" noChangeAspect="1"/>
          </p:cNvPicPr>
          <p:nvPr>
            <p:ph idx="1"/>
            <a:videoFile r:link="rId1"/>
          </p:nvPr>
        </p:nvPicPr>
        <p:blipFill>
          <a:blip r:embed="rId3" cstate="print"/>
          <a:stretch>
            <a:fillRect/>
          </a:stretch>
        </p:blipFill>
        <p:spPr>
          <a:xfrm>
            <a:off x="1828801" y="990600"/>
            <a:ext cx="8398933" cy="4724400"/>
          </a:xfrm>
          <a:prstGeom prst="rect">
            <a:avLst/>
          </a:prstGeom>
        </p:spPr>
      </p:pic>
    </p:spTree>
    <p:extLst>
      <p:ext uri="{BB962C8B-B14F-4D97-AF65-F5344CB8AC3E}">
        <p14:creationId xmlns:p14="http://schemas.microsoft.com/office/powerpoint/2010/main" val="3208451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981200" y="1"/>
            <a:ext cx="8229600" cy="563563"/>
          </a:xfrm>
        </p:spPr>
        <p:txBody>
          <a:bodyPr/>
          <a:lstStyle/>
          <a:p>
            <a:pPr eaLnBrk="1" hangingPunct="1"/>
            <a:r>
              <a:rPr lang="en-US" sz="1600" b="1" dirty="0"/>
              <a:t>Hans Namuth,</a:t>
            </a:r>
            <a:r>
              <a:rPr lang="en-US" sz="1600" dirty="0"/>
              <a:t> photographs and film stills of Pollock Painting, 1951</a:t>
            </a:r>
          </a:p>
        </p:txBody>
      </p:sp>
      <p:pic>
        <p:nvPicPr>
          <p:cNvPr id="21507" name="Picture 3" descr="pollock_painting_ninestills"/>
          <p:cNvPicPr>
            <a:picLocks noChangeAspect="1" noChangeArrowheads="1"/>
          </p:cNvPicPr>
          <p:nvPr/>
        </p:nvPicPr>
        <p:blipFill>
          <a:blip r:embed="rId2" cstate="print">
            <a:lum bright="-4000" contrast="44000"/>
          </a:blip>
          <a:srcRect/>
          <a:stretch>
            <a:fillRect/>
          </a:stretch>
        </p:blipFill>
        <p:spPr bwMode="auto">
          <a:xfrm>
            <a:off x="4864100" y="838201"/>
            <a:ext cx="5499100" cy="5838825"/>
          </a:xfrm>
          <a:prstGeom prst="rect">
            <a:avLst/>
          </a:prstGeom>
          <a:noFill/>
          <a:ln w="9525">
            <a:noFill/>
            <a:miter lim="800000"/>
            <a:headEnd/>
            <a:tailEnd/>
          </a:ln>
        </p:spPr>
      </p:pic>
      <p:pic>
        <p:nvPicPr>
          <p:cNvPr id="21508" name="Picture 4" descr="pollock_process_"/>
          <p:cNvPicPr>
            <a:picLocks noChangeAspect="1" noChangeArrowheads="1"/>
          </p:cNvPicPr>
          <p:nvPr/>
        </p:nvPicPr>
        <p:blipFill>
          <a:blip r:embed="rId3" cstate="print"/>
          <a:srcRect/>
          <a:stretch>
            <a:fillRect/>
          </a:stretch>
        </p:blipFill>
        <p:spPr bwMode="auto">
          <a:xfrm>
            <a:off x="1828801" y="1447800"/>
            <a:ext cx="3967163" cy="4324350"/>
          </a:xfrm>
          <a:prstGeom prst="rect">
            <a:avLst/>
          </a:prstGeom>
          <a:noFill/>
          <a:ln w="9525">
            <a:noFill/>
            <a:miter lim="800000"/>
            <a:headEnd/>
            <a:tailEnd/>
          </a:ln>
        </p:spPr>
      </p:pic>
    </p:spTree>
    <p:extLst>
      <p:ext uri="{BB962C8B-B14F-4D97-AF65-F5344CB8AC3E}">
        <p14:creationId xmlns:p14="http://schemas.microsoft.com/office/powerpoint/2010/main" val="3871020060"/>
      </p:ext>
    </p:extLst>
  </p:cSld>
  <p:clrMapOvr>
    <a:masterClrMapping/>
  </p:clrMapOvr>
</p:sld>
</file>

<file path=ppt/theme/theme1.xml><?xml version="1.0" encoding="utf-8"?>
<a:theme xmlns:a="http://schemas.openxmlformats.org/drawingml/2006/main" name="Elaine's first">
  <a:themeElements>
    <a:clrScheme name="Default Design 13">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Elaine's first</Template>
  <TotalTime>708</TotalTime>
  <Words>667</Words>
  <Application>Microsoft Office PowerPoint</Application>
  <PresentationFormat>Widescreen</PresentationFormat>
  <Paragraphs>56</Paragraphs>
  <Slides>31</Slides>
  <Notes>9</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Verdana</vt:lpstr>
      <vt:lpstr>Elaine's first</vt:lpstr>
      <vt:lpstr> (left) Hitler occupies Paris, 1940 (right) Artists in the Artists in Exile show at the Pierre Matisse Gallery, New York, March 1942  Left to right, first row: Matta, Ossip Zadkine, Yves Tanguy, Max Ernst, Marc Chagall, Fernand Léger; second  row: André Breton, Piet Mondrian, André Masson, Amédée Ozenfant, Jacques Lipchitz, Pavel Tchelitchew, Kurt  Seligmann, Eugene Berman </vt:lpstr>
      <vt:lpstr>   Max Ernst, Europe After the Rain, 1940-42, oil on canvas, 21 x 58”  Surrealist automatist technique of decalcomania, which involves pressing paint between two surfaces  </vt:lpstr>
      <vt:lpstr>American Abstract Expressionism “The New York School”  </vt:lpstr>
      <vt:lpstr>“The Irascibles” (Abstract Expressionists), Life Magazine cover story, 1951</vt:lpstr>
      <vt:lpstr>ABSTRACT EXPRESSIONIST ACTION PAINTING  (left) Jackson Pollock (US, 1912-1956) painting, 1950  (right) Willem de Kooning (US, born Holland,1904–97) painting Woman I, 1951 </vt:lpstr>
      <vt:lpstr>Jackson Pollock (American, 1912-1956) painting in Springs NY studio, 1950 Action Painting – American Abstract Expressionism  “I believe the easel picture to be a dying form.” (Guggenheim Application, 1947)</vt:lpstr>
      <vt:lpstr>(below) Jackson Pollock, Pasiphae, 1943 (right) André Masson (French Surrealist), Pasiphae, 1943  Surrealism (subjective mythos and automatism)  and Jungian psychoanalysis: the collective unconscious</vt:lpstr>
      <vt:lpstr>PowerPoint Presentation</vt:lpstr>
      <vt:lpstr>Hans Namuth, photographs and film stills of Pollock Painting, 1951</vt:lpstr>
      <vt:lpstr>Jackson Pollock, Number 1, 1950 (Lavender Mist),1950, oil, enamel, and aluminum on canvas, 7’ 3” x 9’10 “, National Gallery of Art, Washington, D.C.</vt:lpstr>
      <vt:lpstr>(above) Willem de Kooning making an early study for Woman I, c.1950  (right) Woman I, oil on canvas, 1950-2, 6' 3 7/8" x 58“ Abstract Expressionist Action Painting</vt:lpstr>
      <vt:lpstr>Willem de Kooning, Woman I, 1950-2  (above) Venus of Willendorf, limestone, painted with ochre, 4 3/4 inches, ca. 25,000 years old</vt:lpstr>
      <vt:lpstr>PowerPoint Presentation</vt:lpstr>
      <vt:lpstr>PowerPoint Presentation</vt:lpstr>
      <vt:lpstr>Willem de Kooning, Door to the River, 1960, oil on linen, 80 × 70 in</vt:lpstr>
      <vt:lpstr>American Abstract Expressionism Chromatic Expressionism Painters of the Sublime   Mark Rothko</vt:lpstr>
      <vt:lpstr>Caspar David Friedrich (German, 1774 -1840), Monk by the Seashore, 1809-10, German Romantic Sublime</vt:lpstr>
      <vt:lpstr>Mark Rothko, No. 14, 1960, o/c, 9.48 x 9.70 ft, SFMoMA</vt:lpstr>
      <vt:lpstr>PowerPoint Presentation</vt:lpstr>
      <vt:lpstr>Rothko Chapel suite of paintings, 1965-66, De Menil Collection, Houston, Texas, 1970 </vt:lpstr>
      <vt:lpstr>David Smith (U.S., 1906 -1965) Abstract Expressionist sculptor  Artist at the former “Terminal Iron Works, Boiler-Tube Makers and Ship-Deck.” (Brooklyn NYC), an iron-welding workshop that was Smith’s studio between 1933-1940 </vt:lpstr>
      <vt:lpstr>David Smith, (left) Jurassic Bird, painted steel, 1945 (right top) Specter of Profit, 1946, steel and stainless steel  (right below) Smith’s notebook sketches from the Museum of Natural History Influence of Surrealism / constructed sculpture</vt:lpstr>
      <vt:lpstr>(left) David Smith, Australia, 1951, painted steel, 6' 7 x 8'12" x 16" (on cinder block base) Abstract Expressionism, “drawing in space”  (right) Pablo Picasso, Head of a Woman, 1933  Influence of Constructed Sculpture and Surrealism</vt:lpstr>
      <vt:lpstr>David Smith, Zig IV, painted steel, 1963</vt:lpstr>
      <vt:lpstr>(left) David Smith, Cubi XIX, 1964, burnished stainless steel, 9’5” x 4’10” x 3’4”, Tate Gallery, London.  (This is the sculpture illustrated in your textbook.)</vt:lpstr>
      <vt:lpstr>Post-Painterly Abstraction or Color Field Painting</vt:lpstr>
      <vt:lpstr>PowerPoint Presentation</vt:lpstr>
      <vt:lpstr>PowerPoint Presentation</vt:lpstr>
      <vt:lpstr>PowerPoint Presentation</vt:lpstr>
      <vt:lpstr>Lee Bontecou (U.S., b. 1931), Untitled, 1961, welded steel, canvas, wire, cow hide, black velvet Museum of Modern Art, NYC</vt:lpstr>
      <vt:lpstr>PowerPoint Presentation</vt:lpstr>
    </vt:vector>
  </TitlesOfParts>
  <Company>Sacramento State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END OF THE AGE OF EUROPE  AND EMERGENCE OF NEW YORK SCHOOL (left) Hitler occupies Paris, 1940 Artists in the Artists in Exile show at the Pierre Matisse Gallery, New York, March, 1942. Left to right, first row: Matta, Ossip Zadkine, Yves Tanguy, Max Ernst, Marc Chagall, Fernand Léger; second row: André Breton, Piet Mondrian, André Masson, Amédée Ozenfant, Jacques Lipchitz, Pavel Tchelitchew, Kurt Seligmann, Eugene Berman</dc:title>
  <dc:creator>Elaine O'Brien</dc:creator>
  <cp:lastModifiedBy>O'Brien, Elaine</cp:lastModifiedBy>
  <cp:revision>49</cp:revision>
  <dcterms:created xsi:type="dcterms:W3CDTF">2014-05-01T03:56:51Z</dcterms:created>
  <dcterms:modified xsi:type="dcterms:W3CDTF">2019-04-18T04:18:24Z</dcterms:modified>
</cp:coreProperties>
</file>